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4"/>
  </p:sldMasterIdLst>
  <p:notesMasterIdLst>
    <p:notesMasterId r:id="rId41"/>
  </p:notesMasterIdLst>
  <p:sldIdLst>
    <p:sldId id="298" r:id="rId5"/>
    <p:sldId id="256" r:id="rId6"/>
    <p:sldId id="257" r:id="rId7"/>
    <p:sldId id="301" r:id="rId8"/>
    <p:sldId id="258" r:id="rId9"/>
    <p:sldId id="268" r:id="rId10"/>
    <p:sldId id="282" r:id="rId11"/>
    <p:sldId id="289" r:id="rId12"/>
    <p:sldId id="297" r:id="rId13"/>
    <p:sldId id="260" r:id="rId14"/>
    <p:sldId id="294" r:id="rId15"/>
    <p:sldId id="291" r:id="rId16"/>
    <p:sldId id="292" r:id="rId17"/>
    <p:sldId id="293" r:id="rId18"/>
    <p:sldId id="266" r:id="rId19"/>
    <p:sldId id="295" r:id="rId20"/>
    <p:sldId id="296" r:id="rId21"/>
    <p:sldId id="279" r:id="rId22"/>
    <p:sldId id="280" r:id="rId23"/>
    <p:sldId id="281" r:id="rId24"/>
    <p:sldId id="283" r:id="rId25"/>
    <p:sldId id="284" r:id="rId26"/>
    <p:sldId id="285" r:id="rId27"/>
    <p:sldId id="262" r:id="rId28"/>
    <p:sldId id="263" r:id="rId29"/>
    <p:sldId id="302" r:id="rId30"/>
    <p:sldId id="259" r:id="rId31"/>
    <p:sldId id="303" r:id="rId32"/>
    <p:sldId id="264" r:id="rId33"/>
    <p:sldId id="304" r:id="rId34"/>
    <p:sldId id="265" r:id="rId35"/>
    <p:sldId id="305" r:id="rId36"/>
    <p:sldId id="267" r:id="rId37"/>
    <p:sldId id="306" r:id="rId38"/>
    <p:sldId id="269" r:id="rId39"/>
    <p:sldId id="275" r:id="rId40"/>
  </p:sldIdLst>
  <p:sldSz cx="9144000" cy="6858000" type="screen4x3"/>
  <p:notesSz cx="6858000" cy="9144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Lisa Jackson" initials="MSOffice"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78798" autoAdjust="0"/>
  </p:normalViewPr>
  <p:slideViewPr>
    <p:cSldViewPr>
      <p:cViewPr varScale="1">
        <p:scale>
          <a:sx n="72" d="100"/>
          <a:sy n="72" d="100"/>
        </p:scale>
        <p:origin x="1704"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362E23-676D-4070-8FA9-9E1CF775FD5C}" type="datetimeFigureOut">
              <a:rPr lang="en-US" smtClean="0"/>
              <a:pPr/>
              <a:t>10/12/2020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370D52-6511-49EA-857E-2E7B84BBAFA6}" type="slidenum">
              <a:rPr lang="en-US" smtClean="0"/>
              <a:pPr/>
              <a:t>‹#›</a:t>
            </a:fld>
            <a:endParaRPr lang="en-US" dirty="0"/>
          </a:p>
        </p:txBody>
      </p:sp>
    </p:spTree>
    <p:extLst>
      <p:ext uri="{BB962C8B-B14F-4D97-AF65-F5344CB8AC3E}">
        <p14:creationId xmlns:p14="http://schemas.microsoft.com/office/powerpoint/2010/main" val="3069673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0D52-6511-49EA-857E-2E7B84BBAFA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Review the types of characters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0370D52-6511-49EA-857E-2E7B84BBAFA6}"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Review the types of characters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0370D52-6511-49EA-857E-2E7B84BBAFA6}" type="slidenum">
              <a:rPr lang="en-US" smtClean="0"/>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Review the types of characters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0370D52-6511-49EA-857E-2E7B84BBAFA6}" type="slidenum">
              <a:rPr lang="en-US" smtClean="0"/>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0370D52-6511-49EA-857E-2E7B84BBAFA6}" type="slidenum">
              <a:rPr lang="en-US" smtClean="0"/>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0370D52-6511-49EA-857E-2E7B84BBAFA6}"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Harmon, W. H. (1996). </a:t>
            </a:r>
            <a:r>
              <a:rPr lang="en-US" sz="1200" i="1" kern="1200" dirty="0">
                <a:solidFill>
                  <a:schemeClr val="tx1"/>
                </a:solidFill>
                <a:latin typeface="+mn-lt"/>
                <a:ea typeface="+mn-ea"/>
                <a:cs typeface="+mn-cs"/>
              </a:rPr>
              <a:t>A handbook to literature</a:t>
            </a:r>
            <a:r>
              <a:rPr lang="en-US" sz="1200" kern="1200" dirty="0">
                <a:solidFill>
                  <a:schemeClr val="tx1"/>
                </a:solidFill>
                <a:latin typeface="+mn-lt"/>
                <a:ea typeface="+mn-ea"/>
                <a:cs typeface="+mn-cs"/>
              </a:rPr>
              <a:t> (7th Edition ed.). Upper Saddle River: Prentice-Hall, Inc.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0370D52-6511-49EA-857E-2E7B84BBAFA6}" type="slidenum">
              <a:rPr lang="en-US" smtClean="0"/>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57066" indent="-291179">
              <a:defRPr sz="2400">
                <a:solidFill>
                  <a:schemeClr val="tx1"/>
                </a:solidFill>
                <a:latin typeface="Arial" charset="0"/>
                <a:ea typeface="ＭＳ Ｐゴシック" pitchFamily="1" charset="-128"/>
              </a:defRPr>
            </a:lvl2pPr>
            <a:lvl3pPr marL="1164717" indent="-232943">
              <a:defRPr sz="2400">
                <a:solidFill>
                  <a:schemeClr val="tx1"/>
                </a:solidFill>
                <a:latin typeface="Arial" charset="0"/>
                <a:ea typeface="ＭＳ Ｐゴシック" pitchFamily="1" charset="-128"/>
              </a:defRPr>
            </a:lvl3pPr>
            <a:lvl4pPr marL="1630604" indent="-232943">
              <a:defRPr sz="2400">
                <a:solidFill>
                  <a:schemeClr val="tx1"/>
                </a:solidFill>
                <a:latin typeface="Arial" charset="0"/>
                <a:ea typeface="ＭＳ Ｐゴシック" pitchFamily="1" charset="-128"/>
              </a:defRPr>
            </a:lvl4pPr>
            <a:lvl5pPr marL="2096491" indent="-232943">
              <a:defRPr sz="2400">
                <a:solidFill>
                  <a:schemeClr val="tx1"/>
                </a:solidFill>
                <a:latin typeface="Arial" charset="0"/>
                <a:ea typeface="ＭＳ Ｐゴシック" pitchFamily="1"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1"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1"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1"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1" charset="-128"/>
              </a:defRPr>
            </a:lvl9pPr>
          </a:lstStyle>
          <a:p>
            <a:fld id="{3811C044-E618-4814-B821-918B68644769}" type="slidenum">
              <a:rPr lang="en-US" sz="1200"/>
              <a:pPr/>
              <a:t>26</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57066" indent="-291179">
              <a:defRPr sz="2400">
                <a:solidFill>
                  <a:schemeClr val="tx1"/>
                </a:solidFill>
                <a:latin typeface="Arial" charset="0"/>
                <a:ea typeface="ＭＳ Ｐゴシック" pitchFamily="1" charset="-128"/>
              </a:defRPr>
            </a:lvl2pPr>
            <a:lvl3pPr marL="1164717" indent="-232943">
              <a:defRPr sz="2400">
                <a:solidFill>
                  <a:schemeClr val="tx1"/>
                </a:solidFill>
                <a:latin typeface="Arial" charset="0"/>
                <a:ea typeface="ＭＳ Ｐゴシック" pitchFamily="1" charset="-128"/>
              </a:defRPr>
            </a:lvl3pPr>
            <a:lvl4pPr marL="1630604" indent="-232943">
              <a:defRPr sz="2400">
                <a:solidFill>
                  <a:schemeClr val="tx1"/>
                </a:solidFill>
                <a:latin typeface="Arial" charset="0"/>
                <a:ea typeface="ＭＳ Ｐゴシック" pitchFamily="1" charset="-128"/>
              </a:defRPr>
            </a:lvl4pPr>
            <a:lvl5pPr marL="2096491" indent="-232943">
              <a:defRPr sz="2400">
                <a:solidFill>
                  <a:schemeClr val="tx1"/>
                </a:solidFill>
                <a:latin typeface="Arial" charset="0"/>
                <a:ea typeface="ＭＳ Ｐゴシック" pitchFamily="1"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1"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1"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1"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1" charset="-128"/>
              </a:defRPr>
            </a:lvl9pPr>
          </a:lstStyle>
          <a:p>
            <a:fld id="{6B112C4F-1D9B-4C04-B4E6-8431F9260930}" type="slidenum">
              <a:rPr lang="en-US" sz="1200"/>
              <a:pPr/>
              <a:t>27</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57066" indent="-291179">
              <a:defRPr sz="2400">
                <a:solidFill>
                  <a:schemeClr val="tx1"/>
                </a:solidFill>
                <a:latin typeface="Arial" charset="0"/>
                <a:ea typeface="ＭＳ Ｐゴシック" pitchFamily="1" charset="-128"/>
              </a:defRPr>
            </a:lvl2pPr>
            <a:lvl3pPr marL="1164717" indent="-232943">
              <a:defRPr sz="2400">
                <a:solidFill>
                  <a:schemeClr val="tx1"/>
                </a:solidFill>
                <a:latin typeface="Arial" charset="0"/>
                <a:ea typeface="ＭＳ Ｐゴシック" pitchFamily="1" charset="-128"/>
              </a:defRPr>
            </a:lvl3pPr>
            <a:lvl4pPr marL="1630604" indent="-232943">
              <a:defRPr sz="2400">
                <a:solidFill>
                  <a:schemeClr val="tx1"/>
                </a:solidFill>
                <a:latin typeface="Arial" charset="0"/>
                <a:ea typeface="ＭＳ Ｐゴシック" pitchFamily="1" charset="-128"/>
              </a:defRPr>
            </a:lvl4pPr>
            <a:lvl5pPr marL="2096491" indent="-232943">
              <a:defRPr sz="2400">
                <a:solidFill>
                  <a:schemeClr val="tx1"/>
                </a:solidFill>
                <a:latin typeface="Arial" charset="0"/>
                <a:ea typeface="ＭＳ Ｐゴシック" pitchFamily="1"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1"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1"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1"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1" charset="-128"/>
              </a:defRPr>
            </a:lvl9pPr>
          </a:lstStyle>
          <a:p>
            <a:fld id="{276CA4E3-3410-49A1-BA4B-D7CD8B92EF69}" type="slidenum">
              <a:rPr lang="en-US" sz="1200"/>
              <a:pPr/>
              <a:t>28</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57066" indent="-291179">
              <a:defRPr sz="2400">
                <a:solidFill>
                  <a:schemeClr val="tx1"/>
                </a:solidFill>
                <a:latin typeface="Arial" charset="0"/>
                <a:ea typeface="ＭＳ Ｐゴシック" pitchFamily="1" charset="-128"/>
              </a:defRPr>
            </a:lvl2pPr>
            <a:lvl3pPr marL="1164717" indent="-232943">
              <a:defRPr sz="2400">
                <a:solidFill>
                  <a:schemeClr val="tx1"/>
                </a:solidFill>
                <a:latin typeface="Arial" charset="0"/>
                <a:ea typeface="ＭＳ Ｐゴシック" pitchFamily="1" charset="-128"/>
              </a:defRPr>
            </a:lvl3pPr>
            <a:lvl4pPr marL="1630604" indent="-232943">
              <a:defRPr sz="2400">
                <a:solidFill>
                  <a:schemeClr val="tx1"/>
                </a:solidFill>
                <a:latin typeface="Arial" charset="0"/>
                <a:ea typeface="ＭＳ Ｐゴシック" pitchFamily="1" charset="-128"/>
              </a:defRPr>
            </a:lvl4pPr>
            <a:lvl5pPr marL="2096491" indent="-232943">
              <a:defRPr sz="2400">
                <a:solidFill>
                  <a:schemeClr val="tx1"/>
                </a:solidFill>
                <a:latin typeface="Arial" charset="0"/>
                <a:ea typeface="ＭＳ Ｐゴシック" pitchFamily="1"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1"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1"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1"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1" charset="-128"/>
              </a:defRPr>
            </a:lvl9pPr>
          </a:lstStyle>
          <a:p>
            <a:fld id="{85FD923C-A302-4717-89B6-54B13949B25C}" type="slidenum">
              <a:rPr lang="en-US" sz="1200"/>
              <a:pPr/>
              <a:t>30</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0D52-6511-49EA-857E-2E7B84BBAFA6}"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Find relevant examples to provide to</a:t>
            </a:r>
            <a:r>
              <a:rPr lang="en-US" baseline="0" dirty="0"/>
              <a:t> students in explaining these definitions: (elaborate on definitions as you see appropriate)</a:t>
            </a:r>
          </a:p>
          <a:p>
            <a:endParaRPr lang="en-US" baseline="0" dirty="0"/>
          </a:p>
          <a:p>
            <a:r>
              <a:rPr lang="en-US" baseline="0" dirty="0"/>
              <a:t>Exposition—used at the beginning of a work to explain to the reader the background information needed to understand the characters and their circumstances.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Rising action—</a:t>
            </a:r>
            <a:r>
              <a:rPr lang="en-US" sz="1200" kern="1200" dirty="0">
                <a:solidFill>
                  <a:schemeClr val="tx1"/>
                </a:solidFill>
                <a:latin typeface="+mn-lt"/>
                <a:ea typeface="+mn-ea"/>
                <a:cs typeface="+mn-cs"/>
              </a:rPr>
              <a:t>a series of conflicts and crisis that lead to the climax</a:t>
            </a:r>
          </a:p>
          <a:p>
            <a:endParaRPr lang="en-US" dirty="0"/>
          </a:p>
          <a:p>
            <a:r>
              <a:rPr lang="en-US" dirty="0"/>
              <a:t>Climax—the turning point of action in a piece of fiction, the greatest moment of tension</a:t>
            </a:r>
          </a:p>
          <a:p>
            <a:endParaRPr lang="en-US" dirty="0"/>
          </a:p>
          <a:p>
            <a:r>
              <a:rPr lang="en-US" dirty="0"/>
              <a:t>Falling action—events following the</a:t>
            </a:r>
            <a:r>
              <a:rPr lang="en-US" baseline="0" dirty="0"/>
              <a:t> climax of a piece of fiction that eventually lead to the conclusion or denouement</a:t>
            </a:r>
          </a:p>
          <a:p>
            <a:endParaRPr lang="en-US" baseline="0" dirty="0"/>
          </a:p>
          <a:p>
            <a:r>
              <a:rPr lang="en-US" baseline="0" dirty="0"/>
              <a:t>Denouement—the resolution of the plot in a piece of fiction</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media res—stories beginning in the middle of action</a:t>
            </a:r>
          </a:p>
          <a:p>
            <a:endParaRPr lang="en-US" dirty="0"/>
          </a:p>
        </p:txBody>
      </p:sp>
      <p:sp>
        <p:nvSpPr>
          <p:cNvPr id="4" name="Slide Number Placeholder 3"/>
          <p:cNvSpPr>
            <a:spLocks noGrp="1"/>
          </p:cNvSpPr>
          <p:nvPr>
            <p:ph type="sldNum" sz="quarter" idx="10"/>
          </p:nvPr>
        </p:nvSpPr>
        <p:spPr/>
        <p:txBody>
          <a:bodyPr/>
          <a:lstStyle/>
          <a:p>
            <a:fld id="{60370D52-6511-49EA-857E-2E7B84BBAFA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0D52-6511-49EA-857E-2E7B84BBAFA6}"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0D52-6511-49EA-857E-2E7B84BBAFA6}"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0370D52-6511-49EA-857E-2E7B84BBAFA6}"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0D52-6511-49EA-857E-2E7B84BBAFA6}"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Harmon, W. H. (1996). </a:t>
            </a:r>
            <a:r>
              <a:rPr lang="en-US" sz="1200" i="1" kern="1200" dirty="0">
                <a:solidFill>
                  <a:schemeClr val="tx1"/>
                </a:solidFill>
                <a:latin typeface="+mn-lt"/>
                <a:ea typeface="+mn-ea"/>
                <a:cs typeface="+mn-cs"/>
              </a:rPr>
              <a:t>A handbook to literature</a:t>
            </a:r>
            <a:r>
              <a:rPr lang="en-US" sz="1200" kern="1200" dirty="0">
                <a:solidFill>
                  <a:schemeClr val="tx1"/>
                </a:solidFill>
                <a:latin typeface="+mn-lt"/>
                <a:ea typeface="+mn-ea"/>
                <a:cs typeface="+mn-cs"/>
              </a:rPr>
              <a:t> (7th Edition ed.). Upper Saddle River: Prentice-Hall, Inc.</a:t>
            </a:r>
          </a:p>
          <a:p>
            <a:endParaRPr lang="en-US" dirty="0"/>
          </a:p>
        </p:txBody>
      </p:sp>
      <p:sp>
        <p:nvSpPr>
          <p:cNvPr id="4" name="Slide Number Placeholder 3"/>
          <p:cNvSpPr>
            <a:spLocks noGrp="1"/>
          </p:cNvSpPr>
          <p:nvPr>
            <p:ph type="sldNum" sz="quarter" idx="10"/>
          </p:nvPr>
        </p:nvSpPr>
        <p:spPr/>
        <p:txBody>
          <a:bodyPr/>
          <a:lstStyle/>
          <a:p>
            <a:fld id="{60370D52-6511-49EA-857E-2E7B84BBAFA6}"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http://www.reference.com/browse/human+condition</a:t>
            </a:r>
          </a:p>
        </p:txBody>
      </p:sp>
      <p:sp>
        <p:nvSpPr>
          <p:cNvPr id="4" name="Slide Number Placeholder 3"/>
          <p:cNvSpPr>
            <a:spLocks noGrp="1"/>
          </p:cNvSpPr>
          <p:nvPr>
            <p:ph type="sldNum" sz="quarter" idx="10"/>
          </p:nvPr>
        </p:nvSpPr>
        <p:spPr/>
        <p:txBody>
          <a:bodyPr/>
          <a:lstStyle/>
          <a:p>
            <a:fld id="{60370D52-6511-49EA-857E-2E7B84BBAFA6}"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43A6A3-EF81-4BAB-BFE0-DF24A80DD550}" type="datetimeFigureOut">
              <a:rPr lang="en-US" smtClean="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F719AB-04FA-4681-B510-AF6BDECA21FF}" type="slidenum">
              <a:rPr lang="en-US" smtClean="0"/>
              <a:pPr/>
              <a:t>‹#›</a:t>
            </a:fld>
            <a:endParaRPr lang="en-US" dirty="0"/>
          </a:p>
        </p:txBody>
      </p:sp>
    </p:spTree>
    <p:extLst>
      <p:ext uri="{BB962C8B-B14F-4D97-AF65-F5344CB8AC3E}">
        <p14:creationId xmlns:p14="http://schemas.microsoft.com/office/powerpoint/2010/main" val="252922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143A6A3-EF81-4BAB-BFE0-DF24A80DD550}" type="datetimeFigureOut">
              <a:rPr lang="en-US" smtClean="0"/>
              <a:pPr/>
              <a:t>10/12/2020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F719AB-04FA-4681-B510-AF6BDECA21FF}" type="slidenum">
              <a:rPr lang="en-US" smtClean="0"/>
              <a:pPr/>
              <a:t>‹#›</a:t>
            </a:fld>
            <a:endParaRPr lang="en-US" dirty="0"/>
          </a:p>
        </p:txBody>
      </p:sp>
    </p:spTree>
    <p:extLst>
      <p:ext uri="{BB962C8B-B14F-4D97-AF65-F5344CB8AC3E}">
        <p14:creationId xmlns:p14="http://schemas.microsoft.com/office/powerpoint/2010/main" val="5741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143A6A3-EF81-4BAB-BFE0-DF24A80DD550}" type="datetimeFigureOut">
              <a:rPr lang="en-US" smtClean="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F719AB-04FA-4681-B510-AF6BDECA21FF}" type="slidenum">
              <a:rPr lang="en-US" smtClean="0"/>
              <a:pPr/>
              <a:t>‹#›</a:t>
            </a:fld>
            <a:endParaRPr lang="en-US" dirty="0"/>
          </a:p>
        </p:txBody>
      </p:sp>
    </p:spTree>
    <p:extLst>
      <p:ext uri="{BB962C8B-B14F-4D97-AF65-F5344CB8AC3E}">
        <p14:creationId xmlns:p14="http://schemas.microsoft.com/office/powerpoint/2010/main" val="950486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143A6A3-EF81-4BAB-BFE0-DF24A80DD550}" type="datetimeFigureOut">
              <a:rPr lang="en-US" smtClean="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F719AB-04FA-4681-B510-AF6BDECA21FF}" type="slidenum">
              <a:rPr lang="en-US" smtClean="0"/>
              <a:pPr/>
              <a:t>‹#›</a:t>
            </a:fld>
            <a:endParaRPr lang="en-US" dirty="0"/>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95959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43A6A3-EF81-4BAB-BFE0-DF24A80DD550}" type="datetimeFigureOut">
              <a:rPr lang="en-US" smtClean="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F719AB-04FA-4681-B510-AF6BDECA21FF}" type="slidenum">
              <a:rPr lang="en-US" smtClean="0"/>
              <a:pPr/>
              <a:t>‹#›</a:t>
            </a:fld>
            <a:endParaRPr lang="en-US" dirty="0"/>
          </a:p>
        </p:txBody>
      </p:sp>
    </p:spTree>
    <p:extLst>
      <p:ext uri="{BB962C8B-B14F-4D97-AF65-F5344CB8AC3E}">
        <p14:creationId xmlns:p14="http://schemas.microsoft.com/office/powerpoint/2010/main" val="250183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143A6A3-EF81-4BAB-BFE0-DF24A80DD550}" type="datetimeFigureOut">
              <a:rPr lang="en-US" smtClean="0"/>
              <a:pPr/>
              <a:t>10/12/2020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F719AB-04FA-4681-B510-AF6BDECA21FF}" type="slidenum">
              <a:rPr lang="en-US" smtClean="0"/>
              <a:pPr/>
              <a:t>‹#›</a:t>
            </a:fld>
            <a:endParaRPr lang="en-US" dirty="0"/>
          </a:p>
        </p:txBody>
      </p:sp>
    </p:spTree>
    <p:extLst>
      <p:ext uri="{BB962C8B-B14F-4D97-AF65-F5344CB8AC3E}">
        <p14:creationId xmlns:p14="http://schemas.microsoft.com/office/powerpoint/2010/main" val="371391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143A6A3-EF81-4BAB-BFE0-DF24A80DD550}" type="datetimeFigureOut">
              <a:rPr lang="en-US" smtClean="0"/>
              <a:pPr/>
              <a:t>10/12/2020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F719AB-04FA-4681-B510-AF6BDECA21FF}" type="slidenum">
              <a:rPr lang="en-US" smtClean="0"/>
              <a:pPr/>
              <a:t>‹#›</a:t>
            </a:fld>
            <a:endParaRPr lang="en-US" dirty="0"/>
          </a:p>
        </p:txBody>
      </p:sp>
    </p:spTree>
    <p:extLst>
      <p:ext uri="{BB962C8B-B14F-4D97-AF65-F5344CB8AC3E}">
        <p14:creationId xmlns:p14="http://schemas.microsoft.com/office/powerpoint/2010/main" val="4005849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43A6A3-EF81-4BAB-BFE0-DF24A80DD550}" type="datetimeFigureOut">
              <a:rPr lang="en-US" smtClean="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F719AB-04FA-4681-B510-AF6BDECA21FF}" type="slidenum">
              <a:rPr lang="en-US" smtClean="0"/>
              <a:pPr/>
              <a:t>‹#›</a:t>
            </a:fld>
            <a:endParaRPr lang="en-US" dirty="0"/>
          </a:p>
        </p:txBody>
      </p:sp>
    </p:spTree>
    <p:extLst>
      <p:ext uri="{BB962C8B-B14F-4D97-AF65-F5344CB8AC3E}">
        <p14:creationId xmlns:p14="http://schemas.microsoft.com/office/powerpoint/2010/main" val="3738760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43A6A3-EF81-4BAB-BFE0-DF24A80DD550}" type="datetimeFigureOut">
              <a:rPr lang="en-US" smtClean="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F719AB-04FA-4681-B510-AF6BDECA21FF}" type="slidenum">
              <a:rPr lang="en-US" smtClean="0"/>
              <a:pPr/>
              <a:t>‹#›</a:t>
            </a:fld>
            <a:endParaRPr lang="en-US" dirty="0"/>
          </a:p>
        </p:txBody>
      </p:sp>
    </p:spTree>
    <p:extLst>
      <p:ext uri="{BB962C8B-B14F-4D97-AF65-F5344CB8AC3E}">
        <p14:creationId xmlns:p14="http://schemas.microsoft.com/office/powerpoint/2010/main" val="1290819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43A6A3-EF81-4BAB-BFE0-DF24A80DD550}" type="datetimeFigureOut">
              <a:rPr lang="en-US" smtClean="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F719AB-04FA-4681-B510-AF6BDECA21FF}" type="slidenum">
              <a:rPr lang="en-US" smtClean="0"/>
              <a:pPr/>
              <a:t>‹#›</a:t>
            </a:fld>
            <a:endParaRPr lang="en-US" dirty="0"/>
          </a:p>
        </p:txBody>
      </p:sp>
    </p:spTree>
    <p:extLst>
      <p:ext uri="{BB962C8B-B14F-4D97-AF65-F5344CB8AC3E}">
        <p14:creationId xmlns:p14="http://schemas.microsoft.com/office/powerpoint/2010/main" val="159571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43A6A3-EF81-4BAB-BFE0-DF24A80DD550}" type="datetimeFigureOut">
              <a:rPr lang="en-US" smtClean="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F719AB-04FA-4681-B510-AF6BDECA21FF}" type="slidenum">
              <a:rPr lang="en-US" smtClean="0"/>
              <a:pPr/>
              <a:t>‹#›</a:t>
            </a:fld>
            <a:endParaRPr lang="en-US" dirty="0"/>
          </a:p>
        </p:txBody>
      </p:sp>
    </p:spTree>
    <p:extLst>
      <p:ext uri="{BB962C8B-B14F-4D97-AF65-F5344CB8AC3E}">
        <p14:creationId xmlns:p14="http://schemas.microsoft.com/office/powerpoint/2010/main" val="196483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43A6A3-EF81-4BAB-BFE0-DF24A80DD550}" type="datetimeFigureOut">
              <a:rPr lang="en-US" smtClean="0"/>
              <a:pPr/>
              <a:t>10/12/2020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F719AB-04FA-4681-B510-AF6BDECA21FF}" type="slidenum">
              <a:rPr lang="en-US" smtClean="0"/>
              <a:pPr/>
              <a:t>‹#›</a:t>
            </a:fld>
            <a:endParaRPr lang="en-US" dirty="0"/>
          </a:p>
        </p:txBody>
      </p:sp>
    </p:spTree>
    <p:extLst>
      <p:ext uri="{BB962C8B-B14F-4D97-AF65-F5344CB8AC3E}">
        <p14:creationId xmlns:p14="http://schemas.microsoft.com/office/powerpoint/2010/main" val="216373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43A6A3-EF81-4BAB-BFE0-DF24A80DD550}" type="datetimeFigureOut">
              <a:rPr lang="en-US" smtClean="0"/>
              <a:pPr/>
              <a:t>10/12/2020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F719AB-04FA-4681-B510-AF6BDECA21FF}" type="slidenum">
              <a:rPr lang="en-US" smtClean="0"/>
              <a:pPr/>
              <a:t>‹#›</a:t>
            </a:fld>
            <a:endParaRPr lang="en-US" dirty="0"/>
          </a:p>
        </p:txBody>
      </p:sp>
    </p:spTree>
    <p:extLst>
      <p:ext uri="{BB962C8B-B14F-4D97-AF65-F5344CB8AC3E}">
        <p14:creationId xmlns:p14="http://schemas.microsoft.com/office/powerpoint/2010/main" val="112046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143A6A3-EF81-4BAB-BFE0-DF24A80DD550}" type="datetimeFigureOut">
              <a:rPr lang="en-US" smtClean="0"/>
              <a:pPr/>
              <a:t>10/12/2020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E6F719AB-04FA-4681-B510-AF6BDECA21FF}" type="slidenum">
              <a:rPr lang="en-US" smtClean="0"/>
              <a:pPr/>
              <a:t>‹#›</a:t>
            </a:fld>
            <a:endParaRPr lang="en-US" dirty="0"/>
          </a:p>
        </p:txBody>
      </p:sp>
    </p:spTree>
    <p:extLst>
      <p:ext uri="{BB962C8B-B14F-4D97-AF65-F5344CB8AC3E}">
        <p14:creationId xmlns:p14="http://schemas.microsoft.com/office/powerpoint/2010/main" val="13830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143A6A3-EF81-4BAB-BFE0-DF24A80DD550}" type="datetimeFigureOut">
              <a:rPr lang="en-US" smtClean="0"/>
              <a:pPr/>
              <a:t>10/12/2020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E6F719AB-04FA-4681-B510-AF6BDECA21FF}" type="slidenum">
              <a:rPr lang="en-US" smtClean="0"/>
              <a:pPr/>
              <a:t>‹#›</a:t>
            </a:fld>
            <a:endParaRPr lang="en-US" dirty="0"/>
          </a:p>
        </p:txBody>
      </p:sp>
    </p:spTree>
    <p:extLst>
      <p:ext uri="{BB962C8B-B14F-4D97-AF65-F5344CB8AC3E}">
        <p14:creationId xmlns:p14="http://schemas.microsoft.com/office/powerpoint/2010/main" val="400655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0143A6A3-EF81-4BAB-BFE0-DF24A80DD550}" type="datetimeFigureOut">
              <a:rPr lang="en-US" smtClean="0"/>
              <a:pPr/>
              <a:t>10/12/2020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E6F719AB-04FA-4681-B510-AF6BDECA21FF}" type="slidenum">
              <a:rPr lang="en-US" smtClean="0"/>
              <a:pPr/>
              <a:t>‹#›</a:t>
            </a:fld>
            <a:endParaRPr lang="en-US" dirty="0"/>
          </a:p>
        </p:txBody>
      </p:sp>
    </p:spTree>
    <p:extLst>
      <p:ext uri="{BB962C8B-B14F-4D97-AF65-F5344CB8AC3E}">
        <p14:creationId xmlns:p14="http://schemas.microsoft.com/office/powerpoint/2010/main" val="117513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143A6A3-EF81-4BAB-BFE0-DF24A80DD550}" type="datetimeFigureOut">
              <a:rPr lang="en-US" smtClean="0"/>
              <a:pPr/>
              <a:t>10/12/2020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F719AB-04FA-4681-B510-AF6BDECA21FF}" type="slidenum">
              <a:rPr lang="en-US" smtClean="0"/>
              <a:pPr/>
              <a:t>‹#›</a:t>
            </a:fld>
            <a:endParaRPr lang="en-US" dirty="0"/>
          </a:p>
        </p:txBody>
      </p:sp>
    </p:spTree>
    <p:extLst>
      <p:ext uri="{BB962C8B-B14F-4D97-AF65-F5344CB8AC3E}">
        <p14:creationId xmlns:p14="http://schemas.microsoft.com/office/powerpoint/2010/main" val="3634631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143A6A3-EF81-4BAB-BFE0-DF24A80DD550}" type="datetimeFigureOut">
              <a:rPr lang="en-US" smtClean="0"/>
              <a:pPr/>
              <a:t>10/12/2020</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6F719AB-04FA-4681-B510-AF6BDECA21FF}" type="slidenum">
              <a:rPr lang="en-US" smtClean="0"/>
              <a:pPr/>
              <a:t>‹#›</a:t>
            </a:fld>
            <a:endParaRPr lang="en-US" dirty="0"/>
          </a:p>
        </p:txBody>
      </p:sp>
    </p:spTree>
    <p:extLst>
      <p:ext uri="{BB962C8B-B14F-4D97-AF65-F5344CB8AC3E}">
        <p14:creationId xmlns:p14="http://schemas.microsoft.com/office/powerpoint/2010/main" val="3314417786"/>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3048000"/>
          </a:xfrm>
        </p:spPr>
        <p:txBody>
          <a:bodyPr/>
          <a:lstStyle/>
          <a:p>
            <a:pPr algn="ctr"/>
            <a:r>
              <a:rPr lang="en-US" u="sng" dirty="0"/>
              <a:t>Story Elements</a:t>
            </a:r>
            <a:br>
              <a:rPr lang="en-US" sz="3600" dirty="0"/>
            </a:br>
            <a:br>
              <a:rPr lang="en-US" sz="3600" dirty="0"/>
            </a:br>
            <a:r>
              <a:rPr lang="en-US" sz="3600" dirty="0"/>
              <a:t>Take notes on the different elements of a fiction story as you go through each slide.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fontScale="90000"/>
          </a:bodyPr>
          <a:lstStyle/>
          <a:p>
            <a:pPr algn="ctr"/>
            <a:r>
              <a:rPr lang="en-US" dirty="0"/>
              <a:t>Point of View-Narrator (element)</a:t>
            </a:r>
          </a:p>
        </p:txBody>
      </p:sp>
      <p:sp>
        <p:nvSpPr>
          <p:cNvPr id="3" name="Content Placeholder 2"/>
          <p:cNvSpPr>
            <a:spLocks noGrp="1"/>
          </p:cNvSpPr>
          <p:nvPr>
            <p:ph idx="1"/>
          </p:nvPr>
        </p:nvSpPr>
        <p:spPr>
          <a:xfrm>
            <a:off x="457200" y="1676400"/>
            <a:ext cx="7467600" cy="4449763"/>
          </a:xfrm>
        </p:spPr>
        <p:txBody>
          <a:bodyPr>
            <a:normAutofit/>
          </a:bodyPr>
          <a:lstStyle/>
          <a:p>
            <a:r>
              <a:rPr lang="en-US" sz="2800" dirty="0"/>
              <a:t>The </a:t>
            </a:r>
            <a:r>
              <a:rPr lang="en-US" sz="2800" u="sng" dirty="0"/>
              <a:t>narrator</a:t>
            </a:r>
            <a:r>
              <a:rPr lang="en-US" sz="2800" dirty="0"/>
              <a:t> is the teller of a story.</a:t>
            </a:r>
          </a:p>
          <a:p>
            <a:pPr>
              <a:buNone/>
            </a:pPr>
            <a:endParaRPr lang="en-US" sz="2800" dirty="0"/>
          </a:p>
          <a:p>
            <a:pPr lvl="1"/>
            <a:r>
              <a:rPr lang="en-US" sz="2400" u="sng" dirty="0"/>
              <a:t>Reliable narrator</a:t>
            </a:r>
            <a:r>
              <a:rPr lang="en-US" sz="2400" dirty="0"/>
              <a:t>—the reader accepts the statements of fact and judgment without serious question</a:t>
            </a:r>
          </a:p>
          <a:p>
            <a:pPr lvl="1">
              <a:buNone/>
            </a:pPr>
            <a:endParaRPr lang="en-US" sz="2400" dirty="0"/>
          </a:p>
          <a:p>
            <a:pPr lvl="1"/>
            <a:r>
              <a:rPr lang="en-US" sz="2400" u="sng" dirty="0"/>
              <a:t>Unreliable narrator</a:t>
            </a:r>
            <a:r>
              <a:rPr lang="en-US" sz="2400" dirty="0"/>
              <a:t>—the reader questions or seeks to qualify the statements of fact and judgment.</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algn="ctr"/>
            <a:r>
              <a:rPr lang="en-US" dirty="0"/>
              <a:t>Point of View</a:t>
            </a:r>
          </a:p>
        </p:txBody>
      </p:sp>
      <p:sp>
        <p:nvSpPr>
          <p:cNvPr id="3" name="Content Placeholder 2"/>
          <p:cNvSpPr>
            <a:spLocks noGrp="1"/>
          </p:cNvSpPr>
          <p:nvPr>
            <p:ph idx="1"/>
          </p:nvPr>
        </p:nvSpPr>
        <p:spPr>
          <a:xfrm>
            <a:off x="457200" y="1371600"/>
            <a:ext cx="7467600" cy="4754563"/>
          </a:xfrm>
        </p:spPr>
        <p:txBody>
          <a:bodyPr>
            <a:normAutofit/>
          </a:bodyPr>
          <a:lstStyle/>
          <a:p>
            <a:r>
              <a:rPr lang="en-US" sz="2800" dirty="0"/>
              <a:t>The </a:t>
            </a:r>
            <a:r>
              <a:rPr lang="en-US" sz="2800" u="sng" dirty="0"/>
              <a:t>point of view </a:t>
            </a:r>
            <a:r>
              <a:rPr lang="en-US" sz="2800" dirty="0"/>
              <a:t>is the perspective from which the events in the story are told. The author may choose to use any of the following:</a:t>
            </a:r>
          </a:p>
          <a:p>
            <a:pPr lvl="1"/>
            <a:r>
              <a:rPr lang="en-US" sz="2400" dirty="0"/>
              <a:t>Omniscient/third-person omniscient</a:t>
            </a:r>
          </a:p>
          <a:p>
            <a:pPr lvl="1"/>
            <a:r>
              <a:rPr lang="en-US" sz="2400" dirty="0"/>
              <a:t>Omniscient/third-person limited</a:t>
            </a:r>
          </a:p>
          <a:p>
            <a:pPr lvl="1"/>
            <a:r>
              <a:rPr lang="en-US" sz="2400" dirty="0"/>
              <a:t>Objective</a:t>
            </a:r>
          </a:p>
          <a:p>
            <a:pPr lvl="1"/>
            <a:r>
              <a:rPr lang="en-US" sz="2400" dirty="0"/>
              <a:t>First person/subjective</a:t>
            </a:r>
          </a:p>
          <a:p>
            <a:pPr lvl="1"/>
            <a:r>
              <a:rPr lang="en-US" sz="2400" dirty="0"/>
              <a:t>Limited </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algn="ctr"/>
            <a:r>
              <a:rPr lang="en-US" dirty="0"/>
              <a:t>Point of View</a:t>
            </a:r>
          </a:p>
        </p:txBody>
      </p:sp>
      <p:sp>
        <p:nvSpPr>
          <p:cNvPr id="3" name="Content Placeholder 2"/>
          <p:cNvSpPr>
            <a:spLocks noGrp="1"/>
          </p:cNvSpPr>
          <p:nvPr>
            <p:ph idx="1"/>
          </p:nvPr>
        </p:nvSpPr>
        <p:spPr>
          <a:xfrm>
            <a:off x="457200" y="1371600"/>
            <a:ext cx="7467600" cy="4754563"/>
          </a:xfrm>
        </p:spPr>
        <p:txBody>
          <a:bodyPr>
            <a:normAutofit/>
          </a:bodyPr>
          <a:lstStyle/>
          <a:p>
            <a:r>
              <a:rPr lang="en-US" sz="2800" u="sng" dirty="0">
                <a:solidFill>
                  <a:srgbClr val="00B0F0"/>
                </a:solidFill>
              </a:rPr>
              <a:t>Omniscient/third-person omniscient</a:t>
            </a:r>
            <a:r>
              <a:rPr lang="en-US" sz="2800" dirty="0"/>
              <a:t>—The narrator tells the story in third person from an all-knowing perspective. The knowledge is not limited by any one character’s view or behavior, as the narrator knows everything about all characters.</a:t>
            </a:r>
          </a:p>
          <a:p>
            <a:pPr lvl="1"/>
            <a:r>
              <a:rPr lang="en-US" sz="2400" dirty="0"/>
              <a:t>Signal pronouns—he, she, they</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algn="ctr"/>
            <a:r>
              <a:rPr lang="en-US" dirty="0"/>
              <a:t>Point of View</a:t>
            </a:r>
          </a:p>
        </p:txBody>
      </p:sp>
      <p:sp>
        <p:nvSpPr>
          <p:cNvPr id="3" name="Content Placeholder 2"/>
          <p:cNvSpPr>
            <a:spLocks noGrp="1"/>
          </p:cNvSpPr>
          <p:nvPr>
            <p:ph idx="1"/>
          </p:nvPr>
        </p:nvSpPr>
        <p:spPr>
          <a:xfrm>
            <a:off x="457200" y="1371600"/>
            <a:ext cx="7467600" cy="4754563"/>
          </a:xfrm>
        </p:spPr>
        <p:txBody>
          <a:bodyPr>
            <a:normAutofit/>
          </a:bodyPr>
          <a:lstStyle/>
          <a:p>
            <a:r>
              <a:rPr lang="en-US" sz="2800" u="sng" dirty="0"/>
              <a:t>Omniscient/third-person limited</a:t>
            </a:r>
            <a:r>
              <a:rPr lang="en-US" sz="2800" dirty="0"/>
              <a:t>—The narrator restricts his knowledge to one character’s view or behavior.</a:t>
            </a:r>
          </a:p>
          <a:p>
            <a:pPr lvl="1"/>
            <a:r>
              <a:rPr lang="en-US" sz="2400" dirty="0"/>
              <a:t>Signal pronouns—he, she, they</a:t>
            </a:r>
          </a:p>
          <a:p>
            <a:pPr>
              <a:buNone/>
            </a:pPr>
            <a:endParaRPr lang="en-US" sz="2800" dirty="0"/>
          </a:p>
          <a:p>
            <a:r>
              <a:rPr lang="en-US" sz="2800" u="sng" dirty="0"/>
              <a:t>Objective</a:t>
            </a:r>
            <a:r>
              <a:rPr lang="en-US" sz="2800" dirty="0"/>
              <a:t>—The narrator reveals only the actions and words without the benefit of the inner thoughts and feelings.</a:t>
            </a:r>
          </a:p>
          <a:p>
            <a:pPr lvl="1"/>
            <a:r>
              <a:rPr lang="en-US" sz="2400" dirty="0"/>
              <a:t>Signal pronouns—he, she, they</a:t>
            </a:r>
          </a:p>
          <a:p>
            <a:pPr lvl="1">
              <a:buNone/>
            </a:pPr>
            <a:endParaRPr lang="en-US" u="sng"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algn="ctr"/>
            <a:r>
              <a:rPr lang="en-US" dirty="0"/>
              <a:t>Point of View</a:t>
            </a:r>
          </a:p>
        </p:txBody>
      </p:sp>
      <p:sp>
        <p:nvSpPr>
          <p:cNvPr id="3" name="Content Placeholder 2"/>
          <p:cNvSpPr>
            <a:spLocks noGrp="1"/>
          </p:cNvSpPr>
          <p:nvPr>
            <p:ph idx="1"/>
          </p:nvPr>
        </p:nvSpPr>
        <p:spPr>
          <a:xfrm>
            <a:off x="457200" y="1371600"/>
            <a:ext cx="7467600" cy="4754563"/>
          </a:xfrm>
        </p:spPr>
        <p:txBody>
          <a:bodyPr>
            <a:normAutofit/>
          </a:bodyPr>
          <a:lstStyle/>
          <a:p>
            <a:r>
              <a:rPr lang="en-US" sz="2800" u="sng" dirty="0"/>
              <a:t>First person/subjective</a:t>
            </a:r>
            <a:r>
              <a:rPr lang="en-US" sz="2800" dirty="0"/>
              <a:t>—The narrator restricts the perspective to that of only one character to tell the story.</a:t>
            </a:r>
          </a:p>
          <a:p>
            <a:pPr lvl="1"/>
            <a:r>
              <a:rPr lang="en-US" sz="2400" dirty="0"/>
              <a:t>Signal pronouns—I, we, us</a:t>
            </a:r>
          </a:p>
          <a:p>
            <a:pPr>
              <a:buNone/>
            </a:pPr>
            <a:endParaRPr lang="en-US" sz="2800" dirty="0"/>
          </a:p>
          <a:p>
            <a:r>
              <a:rPr lang="en-US" sz="2800" u="sng" dirty="0"/>
              <a:t>Limited</a:t>
            </a:r>
            <a:r>
              <a:rPr lang="en-US" sz="2800" dirty="0"/>
              <a:t>—A narrative mode in which the story is told through the point of view of a single character and is limited to what he or she sees, hears, feels, or is told.</a:t>
            </a:r>
          </a:p>
          <a:p>
            <a:pPr lvl="1"/>
            <a:r>
              <a:rPr lang="en-US" sz="2400" dirty="0"/>
              <a:t>Signal pronouns—I, we, us</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Theme (element)</a:t>
            </a:r>
          </a:p>
        </p:txBody>
      </p:sp>
      <p:sp>
        <p:nvSpPr>
          <p:cNvPr id="3" name="Content Placeholder 2"/>
          <p:cNvSpPr>
            <a:spLocks noGrp="1"/>
          </p:cNvSpPr>
          <p:nvPr>
            <p:ph idx="1"/>
          </p:nvPr>
        </p:nvSpPr>
        <p:spPr>
          <a:xfrm>
            <a:off x="827700" y="2052925"/>
            <a:ext cx="7935300" cy="4195481"/>
          </a:xfrm>
        </p:spPr>
        <p:txBody>
          <a:bodyPr>
            <a:normAutofit/>
          </a:bodyPr>
          <a:lstStyle/>
          <a:p>
            <a:pPr>
              <a:lnSpc>
                <a:spcPct val="150000"/>
              </a:lnSpc>
            </a:pPr>
            <a:r>
              <a:rPr lang="en-US" sz="2400" dirty="0"/>
              <a:t>The </a:t>
            </a:r>
            <a:r>
              <a:rPr lang="en-US" sz="2400" u="sng" dirty="0"/>
              <a:t>theme</a:t>
            </a:r>
            <a:r>
              <a:rPr lang="en-US" sz="2400" dirty="0"/>
              <a:t> is the central or universal idea of a piece of fiction; it is a perception about life and the human condition.</a:t>
            </a:r>
          </a:p>
          <a:p>
            <a:pPr>
              <a:lnSpc>
                <a:spcPct val="150000"/>
              </a:lnSpc>
              <a:buNone/>
            </a:pPr>
            <a:endParaRPr lang="en-US" sz="2400" dirty="0"/>
          </a:p>
          <a:p>
            <a:pPr lvl="1">
              <a:lnSpc>
                <a:spcPct val="150000"/>
              </a:lnSpc>
            </a:pPr>
            <a:r>
              <a:rPr lang="en-US" sz="2000" dirty="0"/>
              <a:t>An </a:t>
            </a:r>
            <a:r>
              <a:rPr lang="en-US" sz="2000" u="sng" dirty="0"/>
              <a:t>implicit theme</a:t>
            </a:r>
            <a:r>
              <a:rPr lang="en-US" sz="2000" dirty="0"/>
              <a:t> refers to the author’s ability to construct a piece in such a way that through inference the reader understands the theme.</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Theme</a:t>
            </a:r>
          </a:p>
        </p:txBody>
      </p:sp>
      <p:sp>
        <p:nvSpPr>
          <p:cNvPr id="3" name="Content Placeholder 2"/>
          <p:cNvSpPr>
            <a:spLocks noGrp="1"/>
          </p:cNvSpPr>
          <p:nvPr>
            <p:ph idx="1"/>
          </p:nvPr>
        </p:nvSpPr>
        <p:spPr>
          <a:xfrm>
            <a:off x="827700" y="2052925"/>
            <a:ext cx="7782900" cy="4195481"/>
          </a:xfrm>
        </p:spPr>
        <p:txBody>
          <a:bodyPr>
            <a:normAutofit/>
          </a:bodyPr>
          <a:lstStyle/>
          <a:p>
            <a:pPr>
              <a:lnSpc>
                <a:spcPct val="150000"/>
              </a:lnSpc>
            </a:pPr>
            <a:r>
              <a:rPr lang="en-US" sz="2800" dirty="0"/>
              <a:t>The </a:t>
            </a:r>
            <a:r>
              <a:rPr lang="en-US" sz="2800" u="sng" dirty="0"/>
              <a:t>theme</a:t>
            </a:r>
            <a:r>
              <a:rPr lang="en-US" sz="2800" dirty="0"/>
              <a:t> is also the main idea of a nonfiction essay.</a:t>
            </a:r>
          </a:p>
          <a:p>
            <a:pPr>
              <a:lnSpc>
                <a:spcPct val="150000"/>
              </a:lnSpc>
              <a:buNone/>
            </a:pPr>
            <a:endParaRPr lang="en-US" sz="2800" dirty="0"/>
          </a:p>
          <a:p>
            <a:pPr lvl="1">
              <a:lnSpc>
                <a:spcPct val="150000"/>
              </a:lnSpc>
            </a:pPr>
            <a:r>
              <a:rPr lang="en-US" sz="2400" dirty="0"/>
              <a:t>An </a:t>
            </a:r>
            <a:r>
              <a:rPr lang="en-US" sz="2400" u="sng" dirty="0"/>
              <a:t>explicit theme</a:t>
            </a:r>
            <a:r>
              <a:rPr lang="en-US" sz="2400" dirty="0"/>
              <a:t> refers to when the author overtly states the theme somewhere in the work.</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Theme</a:t>
            </a:r>
          </a:p>
        </p:txBody>
      </p:sp>
      <p:sp>
        <p:nvSpPr>
          <p:cNvPr id="3" name="Content Placeholder 2"/>
          <p:cNvSpPr>
            <a:spLocks noGrp="1"/>
          </p:cNvSpPr>
          <p:nvPr>
            <p:ph idx="1"/>
          </p:nvPr>
        </p:nvSpPr>
        <p:spPr>
          <a:xfrm>
            <a:off x="827700" y="2052925"/>
            <a:ext cx="7859100" cy="4195481"/>
          </a:xfrm>
        </p:spPr>
        <p:txBody>
          <a:bodyPr>
            <a:normAutofit/>
          </a:bodyPr>
          <a:lstStyle/>
          <a:p>
            <a:r>
              <a:rPr lang="en-US" sz="2800" dirty="0"/>
              <a:t>A </a:t>
            </a:r>
            <a:r>
              <a:rPr lang="en-US" sz="2800" u="sng" dirty="0"/>
              <a:t>universal theme</a:t>
            </a:r>
            <a:r>
              <a:rPr lang="en-US" sz="2800" dirty="0"/>
              <a:t> transcends social and cultural boundaries and speaks to a common human experience.</a:t>
            </a:r>
          </a:p>
          <a:p>
            <a:pPr>
              <a:buNone/>
            </a:pPr>
            <a:endParaRPr lang="en-US" sz="2800" dirty="0"/>
          </a:p>
          <a:p>
            <a:r>
              <a:rPr lang="en-US" sz="2800" dirty="0"/>
              <a:t>The </a:t>
            </a:r>
            <a:r>
              <a:rPr lang="en-US" sz="2800" u="sng" dirty="0"/>
              <a:t>human condition</a:t>
            </a:r>
            <a:r>
              <a:rPr lang="en-US" sz="2800" dirty="0"/>
              <a:t> encompasses all of the experience of being human. The ongoing way in which humans react to or cope with these events is the human condition. </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a:solidFill>
                  <a:srgbClr val="00B0F0"/>
                </a:solidFill>
              </a:rPr>
              <a:t>Types of Characters</a:t>
            </a:r>
            <a:r>
              <a:rPr lang="en-US" dirty="0"/>
              <a:t> (element)</a:t>
            </a:r>
          </a:p>
        </p:txBody>
      </p:sp>
      <p:sp>
        <p:nvSpPr>
          <p:cNvPr id="3" name="Content Placeholder 2"/>
          <p:cNvSpPr>
            <a:spLocks noGrp="1"/>
          </p:cNvSpPr>
          <p:nvPr>
            <p:ph idx="1"/>
          </p:nvPr>
        </p:nvSpPr>
        <p:spPr/>
        <p:txBody>
          <a:bodyPr>
            <a:normAutofit fontScale="92500"/>
          </a:bodyPr>
          <a:lstStyle/>
          <a:p>
            <a:r>
              <a:rPr lang="en-US" sz="3200" u="sng" dirty="0"/>
              <a:t>Dynamic character</a:t>
            </a:r>
            <a:r>
              <a:rPr lang="en-US" sz="3200" dirty="0"/>
              <a:t>—a character which changes during the course of a story or novel</a:t>
            </a:r>
          </a:p>
          <a:p>
            <a:pPr>
              <a:buNone/>
            </a:pPr>
            <a:endParaRPr lang="en-US" sz="3200" dirty="0"/>
          </a:p>
          <a:p>
            <a:r>
              <a:rPr lang="en-US" sz="3200" u="sng" dirty="0"/>
              <a:t>Static character</a:t>
            </a:r>
            <a:r>
              <a:rPr lang="en-US" sz="3200" dirty="0"/>
              <a:t>—a character who remains primarily the same during the course of a story or novel</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pPr algn="ctr"/>
            <a:r>
              <a:rPr lang="en-US" b="1" u="sng" dirty="0">
                <a:solidFill>
                  <a:srgbClr val="00B0F0"/>
                </a:solidFill>
              </a:rPr>
              <a:t>Types of Characters</a:t>
            </a:r>
          </a:p>
        </p:txBody>
      </p:sp>
      <p:sp>
        <p:nvSpPr>
          <p:cNvPr id="3" name="Content Placeholder 2"/>
          <p:cNvSpPr>
            <a:spLocks noGrp="1"/>
          </p:cNvSpPr>
          <p:nvPr>
            <p:ph idx="1"/>
          </p:nvPr>
        </p:nvSpPr>
        <p:spPr>
          <a:xfrm>
            <a:off x="457200" y="1066800"/>
            <a:ext cx="7467600" cy="5562600"/>
          </a:xfrm>
        </p:spPr>
        <p:txBody>
          <a:bodyPr>
            <a:normAutofit fontScale="92500"/>
          </a:bodyPr>
          <a:lstStyle/>
          <a:p>
            <a:r>
              <a:rPr lang="en-US" sz="3200" u="sng" dirty="0"/>
              <a:t>Round character</a:t>
            </a:r>
            <a:r>
              <a:rPr lang="en-US" sz="3200" dirty="0"/>
              <a:t>—a well developed character who demonstrates varied and sometimes contradictory traits</a:t>
            </a:r>
          </a:p>
          <a:p>
            <a:pPr>
              <a:buNone/>
            </a:pPr>
            <a:endParaRPr lang="en-US" sz="3200" dirty="0"/>
          </a:p>
          <a:p>
            <a:r>
              <a:rPr lang="en-US" sz="3200" u="sng" dirty="0"/>
              <a:t>Flat character</a:t>
            </a:r>
            <a:r>
              <a:rPr lang="en-US" sz="3200" dirty="0"/>
              <a:t>—a two-dimensional and relatively uncomplicated character who does not change throughout a story or novel</a:t>
            </a:r>
          </a:p>
          <a:p>
            <a:pPr lvl="1"/>
            <a:r>
              <a:rPr lang="en-US" sz="2800" u="sng" dirty="0"/>
              <a:t>Stock Character</a:t>
            </a:r>
            <a:r>
              <a:rPr lang="en-US" sz="2800" dirty="0"/>
              <a:t>—a special kind of flat character who is instantly recognizable (stereotypical)</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lstStyle/>
          <a:p>
            <a:pPr algn="ctr"/>
            <a:r>
              <a:rPr lang="en-US" dirty="0"/>
              <a:t>Literary Devices of Fiction</a:t>
            </a:r>
          </a:p>
        </p:txBody>
      </p:sp>
      <p:sp>
        <p:nvSpPr>
          <p:cNvPr id="5" name="Content Placeholder 4"/>
          <p:cNvSpPr>
            <a:spLocks noGrp="1"/>
          </p:cNvSpPr>
          <p:nvPr>
            <p:ph sz="half" idx="1"/>
          </p:nvPr>
        </p:nvSpPr>
        <p:spPr>
          <a:xfrm>
            <a:off x="990600" y="1610139"/>
            <a:ext cx="3810000" cy="4525963"/>
          </a:xfrm>
        </p:spPr>
        <p:txBody>
          <a:bodyPr>
            <a:normAutofit lnSpcReduction="10000"/>
          </a:bodyPr>
          <a:lstStyle/>
          <a:p>
            <a:r>
              <a:rPr lang="en-US" sz="3000" dirty="0"/>
              <a:t>Setting</a:t>
            </a:r>
          </a:p>
          <a:p>
            <a:r>
              <a:rPr lang="en-US" sz="3000" dirty="0"/>
              <a:t>Plot</a:t>
            </a:r>
          </a:p>
          <a:p>
            <a:r>
              <a:rPr lang="en-US" sz="3000" dirty="0"/>
              <a:t>Character</a:t>
            </a:r>
          </a:p>
          <a:p>
            <a:r>
              <a:rPr lang="en-US" sz="3000" dirty="0"/>
              <a:t>Conflict</a:t>
            </a:r>
          </a:p>
          <a:p>
            <a:r>
              <a:rPr lang="en-US" sz="3000" dirty="0"/>
              <a:t>Point of View</a:t>
            </a:r>
          </a:p>
          <a:p>
            <a:r>
              <a:rPr lang="en-US" sz="3000" dirty="0"/>
              <a:t>Theme</a:t>
            </a:r>
          </a:p>
          <a:p>
            <a:r>
              <a:rPr lang="en-US" sz="3000" dirty="0"/>
              <a:t>Mood</a:t>
            </a:r>
          </a:p>
          <a:p>
            <a:r>
              <a:rPr lang="en-US" sz="3000" dirty="0"/>
              <a:t>Dialogue</a:t>
            </a:r>
          </a:p>
          <a:p>
            <a:pPr>
              <a:buNone/>
            </a:pPr>
            <a:endParaRPr lang="en-US" sz="3000" dirty="0"/>
          </a:p>
          <a:p>
            <a:endParaRPr lang="en-US" dirty="0"/>
          </a:p>
          <a:p>
            <a:pPr>
              <a:buNone/>
            </a:pPr>
            <a:endParaRPr lang="en-US" dirty="0"/>
          </a:p>
        </p:txBody>
      </p:sp>
      <p:sp>
        <p:nvSpPr>
          <p:cNvPr id="6" name="Content Placeholder 5"/>
          <p:cNvSpPr>
            <a:spLocks noGrp="1"/>
          </p:cNvSpPr>
          <p:nvPr>
            <p:ph sz="half" idx="2"/>
          </p:nvPr>
        </p:nvSpPr>
        <p:spPr>
          <a:xfrm>
            <a:off x="4267200" y="1600200"/>
            <a:ext cx="4267200" cy="4525963"/>
          </a:xfrm>
        </p:spPr>
        <p:txBody>
          <a:bodyPr>
            <a:noAutofit/>
          </a:bodyPr>
          <a:lstStyle/>
          <a:p>
            <a:r>
              <a:rPr lang="en-US" sz="3000" dirty="0"/>
              <a:t>Rhetorical Devices</a:t>
            </a:r>
          </a:p>
          <a:p>
            <a:r>
              <a:rPr lang="en-US" sz="3000" dirty="0"/>
              <a:t>Flashback</a:t>
            </a:r>
          </a:p>
          <a:p>
            <a:r>
              <a:rPr lang="en-US" sz="3000" dirty="0"/>
              <a:t>Foreshadowing</a:t>
            </a:r>
          </a:p>
          <a:p>
            <a:r>
              <a:rPr lang="en-US" sz="3000" dirty="0"/>
              <a:t>Figurative Language</a:t>
            </a:r>
          </a:p>
          <a:p>
            <a:r>
              <a:rPr lang="en-US" sz="3000" dirty="0"/>
              <a:t>Sensory Details</a:t>
            </a:r>
          </a:p>
          <a:p>
            <a:r>
              <a:rPr lang="en-US" sz="3000" dirty="0"/>
              <a:t>Allusion</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00B0F0"/>
                </a:solidFill>
              </a:rPr>
              <a:t>Types of Characters</a:t>
            </a:r>
          </a:p>
        </p:txBody>
      </p:sp>
      <p:sp>
        <p:nvSpPr>
          <p:cNvPr id="3" name="Content Placeholder 2"/>
          <p:cNvSpPr>
            <a:spLocks noGrp="1"/>
          </p:cNvSpPr>
          <p:nvPr>
            <p:ph idx="1"/>
          </p:nvPr>
        </p:nvSpPr>
        <p:spPr>
          <a:xfrm>
            <a:off x="457200" y="1600200"/>
            <a:ext cx="7467600" cy="4876800"/>
          </a:xfrm>
        </p:spPr>
        <p:txBody>
          <a:bodyPr>
            <a:normAutofit/>
          </a:bodyPr>
          <a:lstStyle/>
          <a:p>
            <a:r>
              <a:rPr lang="en-US" sz="2800" u="sng" dirty="0"/>
              <a:t>Protagonist</a:t>
            </a:r>
            <a:r>
              <a:rPr lang="en-US" sz="2800" dirty="0"/>
              <a:t>—the story’s main character </a:t>
            </a:r>
          </a:p>
          <a:p>
            <a:pPr>
              <a:buNone/>
            </a:pPr>
            <a:endParaRPr lang="en-US" sz="2800" dirty="0"/>
          </a:p>
          <a:p>
            <a:r>
              <a:rPr lang="en-US" sz="2800" u="sng" dirty="0"/>
              <a:t>Antagonist</a:t>
            </a:r>
            <a:r>
              <a:rPr lang="en-US" sz="2800" dirty="0"/>
              <a:t>—a character in opposition of the protagonist</a:t>
            </a:r>
          </a:p>
          <a:p>
            <a:pPr>
              <a:buNone/>
            </a:pPr>
            <a:endParaRPr lang="en-US" sz="2800" dirty="0"/>
          </a:p>
          <a:p>
            <a:r>
              <a:rPr lang="en-US" sz="2800" u="sng" dirty="0"/>
              <a:t>Character Foil</a:t>
            </a:r>
            <a:r>
              <a:rPr lang="en-US" sz="2800" dirty="0"/>
              <a:t>—a secondary character who contrasts with the protagonist in order to highlight aspects of the main character’s personality</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algn="ctr"/>
            <a:r>
              <a:rPr lang="en-US" u="sng" dirty="0"/>
              <a:t>Types of Conflict </a:t>
            </a:r>
          </a:p>
        </p:txBody>
      </p:sp>
      <p:sp>
        <p:nvSpPr>
          <p:cNvPr id="3" name="Content Placeholder 2"/>
          <p:cNvSpPr>
            <a:spLocks noGrp="1"/>
          </p:cNvSpPr>
          <p:nvPr>
            <p:ph idx="1"/>
          </p:nvPr>
        </p:nvSpPr>
        <p:spPr>
          <a:xfrm>
            <a:off x="457200" y="1295400"/>
            <a:ext cx="8001000" cy="5029200"/>
          </a:xfrm>
        </p:spPr>
        <p:txBody>
          <a:bodyPr>
            <a:normAutofit/>
          </a:bodyPr>
          <a:lstStyle/>
          <a:p>
            <a:r>
              <a:rPr lang="en-US" sz="2800" u="sng" dirty="0">
                <a:solidFill>
                  <a:srgbClr val="FFFF00"/>
                </a:solidFill>
              </a:rPr>
              <a:t>Character versus Character</a:t>
            </a:r>
            <a:r>
              <a:rPr lang="en-US" sz="2800" dirty="0"/>
              <a:t>—a conflict between one character and another</a:t>
            </a:r>
          </a:p>
          <a:p>
            <a:r>
              <a:rPr lang="en-US" sz="2800" u="sng" dirty="0">
                <a:solidFill>
                  <a:srgbClr val="FFFF00"/>
                </a:solidFill>
              </a:rPr>
              <a:t>Character versus Nature</a:t>
            </a:r>
            <a:r>
              <a:rPr lang="en-US" sz="2800" dirty="0"/>
              <a:t>—a conflict between a character and a force of nature</a:t>
            </a:r>
          </a:p>
          <a:p>
            <a:r>
              <a:rPr lang="en-US" sz="2800" u="sng" dirty="0">
                <a:solidFill>
                  <a:srgbClr val="FFFF00"/>
                </a:solidFill>
              </a:rPr>
              <a:t>Character versus Society</a:t>
            </a:r>
            <a:r>
              <a:rPr lang="en-US" sz="2800" dirty="0"/>
              <a:t>—a conflict between a character and the values, beliefs, and/or customs of a larger group</a:t>
            </a:r>
          </a:p>
          <a:p>
            <a:r>
              <a:rPr lang="en-US" sz="2800" u="sng" dirty="0">
                <a:solidFill>
                  <a:srgbClr val="FFFF00"/>
                </a:solidFill>
              </a:rPr>
              <a:t>Character versus Self</a:t>
            </a:r>
            <a:r>
              <a:rPr lang="en-US" sz="2800" dirty="0"/>
              <a:t>—an internal psychological conflict within a character</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solidFill>
                  <a:srgbClr val="FFFF00"/>
                </a:solidFill>
              </a:rPr>
              <a:t>Character Development</a:t>
            </a:r>
          </a:p>
        </p:txBody>
      </p:sp>
      <p:sp>
        <p:nvSpPr>
          <p:cNvPr id="3" name="Content Placeholder 2"/>
          <p:cNvSpPr>
            <a:spLocks noGrp="1"/>
          </p:cNvSpPr>
          <p:nvPr>
            <p:ph sz="half" idx="1"/>
          </p:nvPr>
        </p:nvSpPr>
        <p:spPr>
          <a:xfrm>
            <a:off x="736838" y="1600200"/>
            <a:ext cx="3298113" cy="4195763"/>
          </a:xfrm>
        </p:spPr>
        <p:txBody>
          <a:bodyPr>
            <a:normAutofit lnSpcReduction="10000"/>
          </a:bodyPr>
          <a:lstStyle/>
          <a:p>
            <a:pPr>
              <a:lnSpc>
                <a:spcPct val="150000"/>
              </a:lnSpc>
            </a:pPr>
            <a:r>
              <a:rPr lang="en-US" sz="2800" b="1" dirty="0"/>
              <a:t>Internal Character Development</a:t>
            </a:r>
          </a:p>
          <a:p>
            <a:pPr lvl="1">
              <a:lnSpc>
                <a:spcPct val="150000"/>
              </a:lnSpc>
            </a:pPr>
            <a:r>
              <a:rPr lang="en-US" sz="2800" dirty="0"/>
              <a:t>Feelings</a:t>
            </a:r>
          </a:p>
          <a:p>
            <a:pPr lvl="1">
              <a:lnSpc>
                <a:spcPct val="150000"/>
              </a:lnSpc>
            </a:pPr>
            <a:r>
              <a:rPr lang="en-US" sz="2800" dirty="0"/>
              <a:t>Thoughts</a:t>
            </a:r>
          </a:p>
          <a:p>
            <a:pPr lvl="1">
              <a:lnSpc>
                <a:spcPct val="150000"/>
              </a:lnSpc>
            </a:pPr>
            <a:r>
              <a:rPr lang="en-US" sz="2800" dirty="0"/>
              <a:t>Emotions</a:t>
            </a:r>
          </a:p>
          <a:p>
            <a:pPr lvl="1">
              <a:buNone/>
            </a:pPr>
            <a:endParaRPr lang="en-US" b="1" dirty="0"/>
          </a:p>
        </p:txBody>
      </p:sp>
      <p:sp>
        <p:nvSpPr>
          <p:cNvPr id="4" name="Content Placeholder 3"/>
          <p:cNvSpPr>
            <a:spLocks noGrp="1"/>
          </p:cNvSpPr>
          <p:nvPr>
            <p:ph sz="half" idx="2"/>
          </p:nvPr>
        </p:nvSpPr>
        <p:spPr>
          <a:xfrm>
            <a:off x="4267200" y="1600200"/>
            <a:ext cx="3886200" cy="4525963"/>
          </a:xfrm>
        </p:spPr>
        <p:txBody>
          <a:bodyPr>
            <a:normAutofit lnSpcReduction="10000"/>
          </a:bodyPr>
          <a:lstStyle/>
          <a:p>
            <a:pPr>
              <a:lnSpc>
                <a:spcPct val="150000"/>
              </a:lnSpc>
            </a:pPr>
            <a:r>
              <a:rPr lang="en-US" sz="2800" b="1" dirty="0"/>
              <a:t>External Character Development</a:t>
            </a:r>
          </a:p>
          <a:p>
            <a:pPr lvl="1">
              <a:lnSpc>
                <a:spcPct val="150000"/>
              </a:lnSpc>
            </a:pPr>
            <a:r>
              <a:rPr lang="en-US" sz="2800" dirty="0"/>
              <a:t>Actions</a:t>
            </a:r>
          </a:p>
          <a:p>
            <a:pPr lvl="1">
              <a:lnSpc>
                <a:spcPct val="150000"/>
              </a:lnSpc>
            </a:pPr>
            <a:r>
              <a:rPr lang="en-US" sz="2800" dirty="0"/>
              <a:t>Relationships</a:t>
            </a:r>
          </a:p>
          <a:p>
            <a:pPr lvl="1">
              <a:lnSpc>
                <a:spcPct val="150000"/>
              </a:lnSpc>
            </a:pPr>
            <a:r>
              <a:rPr lang="en-US" sz="2800" dirty="0"/>
              <a:t>Dialogues</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Character Motivation</a:t>
            </a:r>
          </a:p>
        </p:txBody>
      </p:sp>
      <p:sp>
        <p:nvSpPr>
          <p:cNvPr id="3" name="Content Placeholder 2"/>
          <p:cNvSpPr>
            <a:spLocks noGrp="1"/>
          </p:cNvSpPr>
          <p:nvPr>
            <p:ph idx="1"/>
          </p:nvPr>
        </p:nvSpPr>
        <p:spPr>
          <a:xfrm>
            <a:off x="457200" y="1524000"/>
            <a:ext cx="8153400" cy="4495800"/>
          </a:xfrm>
        </p:spPr>
        <p:txBody>
          <a:bodyPr>
            <a:normAutofit lnSpcReduction="10000"/>
          </a:bodyPr>
          <a:lstStyle/>
          <a:p>
            <a:r>
              <a:rPr lang="en-US" sz="2800" u="sng" dirty="0">
                <a:solidFill>
                  <a:srgbClr val="00B0F0"/>
                </a:solidFill>
              </a:rPr>
              <a:t>Character Motivation</a:t>
            </a:r>
            <a:r>
              <a:rPr lang="en-US" sz="2800" dirty="0"/>
              <a:t>—the reasons, justifications, and explanations for the action of a character </a:t>
            </a:r>
          </a:p>
          <a:p>
            <a:pPr lvl="1"/>
            <a:r>
              <a:rPr lang="en-US" sz="2800" dirty="0"/>
              <a:t>Motivation results from a combination of the character’s moral nature with the circumstances in which the character is placed. </a:t>
            </a:r>
          </a:p>
          <a:p>
            <a:pPr lvl="1"/>
            <a:r>
              <a:rPr lang="en-US" sz="2800" dirty="0"/>
              <a:t>Motivation helps to determine what the character does, says, and feels or fails to feel.</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466707"/>
            <a:ext cx="6553200" cy="3600986"/>
          </a:xfrm>
          <a:prstGeom prst="rect">
            <a:avLst/>
          </a:prstGeom>
          <a:noFill/>
        </p:spPr>
        <p:txBody>
          <a:bodyPr wrap="square" rtlCol="0">
            <a:spAutoFit/>
          </a:bodyPr>
          <a:lstStyle/>
          <a:p>
            <a:r>
              <a:rPr lang="en-US" sz="4800" b="1" u="sng" dirty="0"/>
              <a:t>Characterization</a:t>
            </a:r>
            <a:r>
              <a:rPr lang="en-US" sz="4800" b="1" dirty="0"/>
              <a:t> </a:t>
            </a:r>
            <a:r>
              <a:rPr lang="en-US" sz="2800" b="1" dirty="0"/>
              <a:t>– </a:t>
            </a:r>
            <a:r>
              <a:rPr lang="en-US" sz="3600" b="1" dirty="0"/>
              <a:t>the way an author reveals the special qualities and personalities of a character in a story, making the character believable.  </a:t>
            </a:r>
          </a:p>
        </p:txBody>
      </p:sp>
      <p:pic>
        <p:nvPicPr>
          <p:cNvPr id="7170" name="Picture 2" descr="C:\Documents and Settings\smckeown\Local Settings\Temporary Internet Files\Content.IE5\DEYTM3YG\MC9000569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4407" y="4263887"/>
            <a:ext cx="29064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Documents and Settings\smckeown\Local Settings\Temporary Internet Files\Content.IE5\SK1RXB8Z\MP9002850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3017056"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571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24121"/>
            <a:ext cx="6629400" cy="707886"/>
          </a:xfrm>
          <a:prstGeom prst="rect">
            <a:avLst/>
          </a:prstGeom>
          <a:noFill/>
        </p:spPr>
        <p:txBody>
          <a:bodyPr wrap="square" rtlCol="0">
            <a:spAutoFit/>
          </a:bodyPr>
          <a:lstStyle/>
          <a:p>
            <a:pPr algn="ctr"/>
            <a:r>
              <a:rPr lang="en-US" sz="4000" b="1" u="sng" dirty="0">
                <a:solidFill>
                  <a:schemeClr val="accent2">
                    <a:lumMod val="75000"/>
                  </a:schemeClr>
                </a:solidFill>
              </a:rPr>
              <a:t>Analyzing Character Traits</a:t>
            </a:r>
          </a:p>
        </p:txBody>
      </p:sp>
      <p:sp>
        <p:nvSpPr>
          <p:cNvPr id="5" name="TextBox 4"/>
          <p:cNvSpPr txBox="1"/>
          <p:nvPr/>
        </p:nvSpPr>
        <p:spPr>
          <a:xfrm>
            <a:off x="990600" y="2209800"/>
            <a:ext cx="6400800" cy="369332"/>
          </a:xfrm>
          <a:prstGeom prst="rect">
            <a:avLst/>
          </a:prstGeom>
          <a:noFill/>
        </p:spPr>
        <p:txBody>
          <a:bodyPr wrap="square" rtlCol="0">
            <a:spAutoFit/>
          </a:bodyPr>
          <a:lstStyle/>
          <a:p>
            <a:endParaRPr lang="en-US"/>
          </a:p>
        </p:txBody>
      </p:sp>
      <p:sp>
        <p:nvSpPr>
          <p:cNvPr id="2" name="TextBox 1"/>
          <p:cNvSpPr txBox="1"/>
          <p:nvPr/>
        </p:nvSpPr>
        <p:spPr>
          <a:xfrm>
            <a:off x="533400" y="1061128"/>
            <a:ext cx="7010400" cy="1815882"/>
          </a:xfrm>
          <a:prstGeom prst="rect">
            <a:avLst/>
          </a:prstGeom>
          <a:noFill/>
        </p:spPr>
        <p:txBody>
          <a:bodyPr wrap="square" rtlCol="0">
            <a:spAutoFit/>
          </a:bodyPr>
          <a:lstStyle/>
          <a:p>
            <a:r>
              <a:rPr lang="en-US" sz="2800" dirty="0"/>
              <a:t>We try to figure out what a character in a book is like by paying attention to the clues the author gives us.  This is called “</a:t>
            </a:r>
            <a:r>
              <a:rPr lang="en-US" sz="2800" b="1" dirty="0"/>
              <a:t>making inferences</a:t>
            </a:r>
            <a:r>
              <a:rPr lang="en-US" sz="2800" dirty="0"/>
              <a:t>.”</a:t>
            </a:r>
          </a:p>
        </p:txBody>
      </p:sp>
      <p:sp>
        <p:nvSpPr>
          <p:cNvPr id="3" name="TextBox 2"/>
          <p:cNvSpPr txBox="1"/>
          <p:nvPr/>
        </p:nvSpPr>
        <p:spPr>
          <a:xfrm>
            <a:off x="81843" y="2877010"/>
            <a:ext cx="6112933" cy="3693319"/>
          </a:xfrm>
          <a:prstGeom prst="rect">
            <a:avLst/>
          </a:prstGeom>
          <a:noFill/>
        </p:spPr>
        <p:txBody>
          <a:bodyPr wrap="square" rtlCol="0">
            <a:spAutoFit/>
          </a:bodyPr>
          <a:lstStyle/>
          <a:p>
            <a:r>
              <a:rPr lang="en-US" sz="2800" b="1" u="sng" dirty="0">
                <a:solidFill>
                  <a:schemeClr val="accent2">
                    <a:lumMod val="75000"/>
                  </a:schemeClr>
                </a:solidFill>
              </a:rPr>
              <a:t>Example</a:t>
            </a:r>
            <a:r>
              <a:rPr lang="en-US" sz="2800" dirty="0">
                <a:solidFill>
                  <a:schemeClr val="accent2">
                    <a:lumMod val="75000"/>
                  </a:schemeClr>
                </a:solidFill>
              </a:rPr>
              <a:t>:  </a:t>
            </a:r>
            <a:r>
              <a:rPr lang="en-US" sz="2800" dirty="0"/>
              <a:t>What can you infer?</a:t>
            </a:r>
          </a:p>
          <a:p>
            <a:endParaRPr lang="en-US" dirty="0"/>
          </a:p>
          <a:p>
            <a:r>
              <a:rPr lang="en-US" sz="2400" dirty="0"/>
              <a:t>“No, Honey, I don’t want you to spend a lot of money on my birthday present. Just having you for a husband is the only gift I need. In fact, I’ll just drive my old rusty bucket of bolts down to the mall and buy myself a little present. And if the poor old car doesn't break down, I’ll be back soon.”</a:t>
            </a:r>
            <a:br>
              <a:rPr lang="en-US" dirty="0"/>
            </a:br>
            <a:endParaRPr lang="en-US" dirty="0"/>
          </a:p>
        </p:txBody>
      </p:sp>
      <p:pic>
        <p:nvPicPr>
          <p:cNvPr id="6146" name="Picture 2" descr="C:\Documents and Settings\smckeown\Local Settings\Temporary Internet Files\Content.IE5\DEYTM3YG\MP90044396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5442" y="2579132"/>
            <a:ext cx="3036715" cy="203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3500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en-US" dirty="0"/>
              <a:t>Types</a:t>
            </a:r>
          </a:p>
        </p:txBody>
      </p:sp>
      <p:sp>
        <p:nvSpPr>
          <p:cNvPr id="4099" name="Rectangle 3"/>
          <p:cNvSpPr>
            <a:spLocks noGrp="1" noChangeArrowheads="1"/>
          </p:cNvSpPr>
          <p:nvPr>
            <p:ph type="body" idx="1"/>
          </p:nvPr>
        </p:nvSpPr>
        <p:spPr/>
        <p:txBody>
          <a:bodyPr>
            <a:normAutofit/>
          </a:bodyPr>
          <a:lstStyle/>
          <a:p>
            <a:pPr>
              <a:buFont typeface="Wingdings" pitchFamily="1" charset="2"/>
              <a:buNone/>
            </a:pPr>
            <a:r>
              <a:rPr lang="en-US" sz="4000" dirty="0"/>
              <a:t>   </a:t>
            </a:r>
          </a:p>
          <a:p>
            <a:pPr>
              <a:buFont typeface="Wingdings" pitchFamily="1" charset="2"/>
              <a:buNone/>
            </a:pPr>
            <a:r>
              <a:rPr lang="en-US" sz="4000" dirty="0"/>
              <a:t>  There are two types of characterization: </a:t>
            </a:r>
          </a:p>
          <a:p>
            <a:pPr>
              <a:buFont typeface="Wingdings" pitchFamily="2" charset="2"/>
              <a:buChar char="ü"/>
            </a:pPr>
            <a:r>
              <a:rPr lang="en-US" sz="4000" dirty="0"/>
              <a:t>Direct </a:t>
            </a:r>
          </a:p>
          <a:p>
            <a:pPr>
              <a:buFont typeface="Wingdings" pitchFamily="2" charset="2"/>
              <a:buChar char="ü"/>
            </a:pPr>
            <a:r>
              <a:rPr lang="en-US" sz="4000" dirty="0"/>
              <a:t> Indirect. </a:t>
            </a:r>
          </a:p>
        </p:txBody>
      </p:sp>
    </p:spTree>
    <p:extLst>
      <p:ext uri="{BB962C8B-B14F-4D97-AF65-F5344CB8AC3E}">
        <p14:creationId xmlns:p14="http://schemas.microsoft.com/office/powerpoint/2010/main" val="49295741"/>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a:t>Direct Characterization </a:t>
            </a:r>
          </a:p>
        </p:txBody>
      </p:sp>
      <p:sp>
        <p:nvSpPr>
          <p:cNvPr id="5123" name="Rectangle 3"/>
          <p:cNvSpPr>
            <a:spLocks noGrp="1" noChangeArrowheads="1"/>
          </p:cNvSpPr>
          <p:nvPr>
            <p:ph type="body" idx="1"/>
          </p:nvPr>
        </p:nvSpPr>
        <p:spPr/>
        <p:txBody>
          <a:bodyPr>
            <a:normAutofit lnSpcReduction="10000"/>
          </a:bodyPr>
          <a:lstStyle/>
          <a:p>
            <a:pPr>
              <a:buFont typeface="Wingdings" pitchFamily="1" charset="2"/>
              <a:buNone/>
            </a:pPr>
            <a:r>
              <a:rPr lang="en-US" sz="3200" dirty="0"/>
              <a:t>   Direct characterization is when the author </a:t>
            </a:r>
            <a:r>
              <a:rPr lang="en-US" sz="3200" u="sng" dirty="0"/>
              <a:t>TELLS</a:t>
            </a:r>
            <a:r>
              <a:rPr lang="en-US" sz="3200" dirty="0"/>
              <a:t> the audience what the personality of the character is. </a:t>
            </a:r>
          </a:p>
          <a:p>
            <a:pPr>
              <a:buFont typeface="Wingdings" pitchFamily="1" charset="2"/>
              <a:buNone/>
            </a:pPr>
            <a:endParaRPr lang="en-US" sz="3200" dirty="0"/>
          </a:p>
          <a:p>
            <a:pPr>
              <a:buFont typeface="Wingdings" pitchFamily="1" charset="2"/>
              <a:buNone/>
            </a:pPr>
            <a:r>
              <a:rPr lang="en-US" sz="3200" dirty="0"/>
              <a:t>Example: “The patient boy and quiet girl were both at the game.”</a:t>
            </a:r>
          </a:p>
          <a:p>
            <a:pPr>
              <a:buFont typeface="Wingdings" pitchFamily="1" charset="2"/>
              <a:buNone/>
            </a:pPr>
            <a:endParaRPr lang="en-US" dirty="0"/>
          </a:p>
        </p:txBody>
      </p:sp>
    </p:spTree>
    <p:extLst>
      <p:ext uri="{BB962C8B-B14F-4D97-AF65-F5344CB8AC3E}">
        <p14:creationId xmlns:p14="http://schemas.microsoft.com/office/powerpoint/2010/main" val="69423100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US" b="1" dirty="0">
                <a:solidFill>
                  <a:schemeClr val="tx1"/>
                </a:solidFill>
              </a:rPr>
              <a:t>Indirect Characterization</a:t>
            </a:r>
          </a:p>
        </p:txBody>
      </p:sp>
      <p:sp>
        <p:nvSpPr>
          <p:cNvPr id="6147" name="Rectangle 3"/>
          <p:cNvSpPr>
            <a:spLocks noGrp="1" noChangeArrowheads="1"/>
          </p:cNvSpPr>
          <p:nvPr>
            <p:ph type="body" idx="1"/>
          </p:nvPr>
        </p:nvSpPr>
        <p:spPr/>
        <p:txBody>
          <a:bodyPr>
            <a:normAutofit/>
          </a:bodyPr>
          <a:lstStyle/>
          <a:p>
            <a:pPr>
              <a:buFont typeface="Wingdings" pitchFamily="1" charset="2"/>
              <a:buNone/>
            </a:pPr>
            <a:r>
              <a:rPr lang="en-US" sz="2800" dirty="0"/>
              <a:t>  </a:t>
            </a:r>
            <a:r>
              <a:rPr lang="en-US" sz="2800" dirty="0">
                <a:solidFill>
                  <a:schemeClr val="accent6">
                    <a:lumMod val="60000"/>
                    <a:lumOff val="40000"/>
                  </a:schemeClr>
                </a:solidFill>
              </a:rPr>
              <a:t>Indirect characterization is when the author SHOWS things that reveal the personality of the character. </a:t>
            </a:r>
          </a:p>
          <a:p>
            <a:pPr>
              <a:buFont typeface="Wingdings" pitchFamily="1" charset="2"/>
              <a:buNone/>
            </a:pPr>
            <a:endParaRPr lang="en-US" sz="2800" dirty="0">
              <a:solidFill>
                <a:schemeClr val="accent6">
                  <a:lumMod val="60000"/>
                  <a:lumOff val="40000"/>
                </a:schemeClr>
              </a:solidFill>
            </a:endParaRPr>
          </a:p>
          <a:p>
            <a:pPr>
              <a:buFont typeface="Wingdings" pitchFamily="1" charset="2"/>
              <a:buNone/>
            </a:pPr>
            <a:r>
              <a:rPr lang="en-US" sz="2800" dirty="0">
                <a:solidFill>
                  <a:schemeClr val="accent6">
                    <a:lumMod val="60000"/>
                    <a:lumOff val="40000"/>
                  </a:schemeClr>
                </a:solidFill>
              </a:rPr>
              <a:t>   There are FIVE different methods of indirect characterization: speech, thoughts, effect on other characters, actions, and looks. </a:t>
            </a:r>
          </a:p>
        </p:txBody>
      </p:sp>
    </p:spTree>
    <p:extLst>
      <p:ext uri="{BB962C8B-B14F-4D97-AF65-F5344CB8AC3E}">
        <p14:creationId xmlns:p14="http://schemas.microsoft.com/office/powerpoint/2010/main" val="31872452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9027"/>
            <a:ext cx="8305800" cy="1077218"/>
          </a:xfrm>
          <a:prstGeom prst="rect">
            <a:avLst/>
          </a:prstGeom>
          <a:noFill/>
        </p:spPr>
        <p:txBody>
          <a:bodyPr wrap="square" rtlCol="0">
            <a:spAutoFit/>
          </a:bodyPr>
          <a:lstStyle/>
          <a:p>
            <a:pPr algn="ctr"/>
            <a:r>
              <a:rPr lang="en-US" sz="3600" b="1" u="sng" dirty="0">
                <a:solidFill>
                  <a:schemeClr val="accent2">
                    <a:lumMod val="75000"/>
                  </a:schemeClr>
                </a:solidFill>
              </a:rPr>
              <a:t>Indirect Characterization</a:t>
            </a:r>
            <a:r>
              <a:rPr lang="en-US" sz="3200" b="1" u="sng" dirty="0">
                <a:solidFill>
                  <a:schemeClr val="accent2">
                    <a:lumMod val="75000"/>
                  </a:schemeClr>
                </a:solidFill>
              </a:rPr>
              <a:t> </a:t>
            </a:r>
            <a:r>
              <a:rPr lang="en-US" sz="3200" b="1" dirty="0"/>
              <a:t>– </a:t>
            </a:r>
            <a:r>
              <a:rPr lang="en-US" sz="2800" b="1" dirty="0"/>
              <a:t>writer shows you what character is like by revealing:</a:t>
            </a:r>
            <a:endParaRPr lang="en-US" sz="4000" b="1" dirty="0"/>
          </a:p>
        </p:txBody>
      </p:sp>
      <p:sp>
        <p:nvSpPr>
          <p:cNvPr id="5" name="TextBox 4"/>
          <p:cNvSpPr txBox="1"/>
          <p:nvPr/>
        </p:nvSpPr>
        <p:spPr>
          <a:xfrm>
            <a:off x="990600" y="1817132"/>
            <a:ext cx="6019800" cy="4524315"/>
          </a:xfrm>
          <a:prstGeom prst="rect">
            <a:avLst/>
          </a:prstGeom>
          <a:noFill/>
        </p:spPr>
        <p:txBody>
          <a:bodyPr wrap="square" rtlCol="0">
            <a:spAutoFit/>
          </a:bodyPr>
          <a:lstStyle/>
          <a:p>
            <a:pPr marL="285750" indent="-285750">
              <a:buFont typeface="Arial" pitchFamily="34" charset="0"/>
              <a:buChar char="•"/>
            </a:pPr>
            <a:r>
              <a:rPr lang="en-US" sz="3200" dirty="0"/>
              <a:t>S- Speech</a:t>
            </a:r>
          </a:p>
          <a:p>
            <a:pPr marL="285750" indent="-285750">
              <a:buFont typeface="Arial" pitchFamily="34" charset="0"/>
              <a:buChar char="•"/>
            </a:pPr>
            <a:endParaRPr lang="en-US" sz="3200" dirty="0"/>
          </a:p>
          <a:p>
            <a:pPr marL="285750" indent="-285750">
              <a:buFont typeface="Arial" pitchFamily="34" charset="0"/>
              <a:buChar char="•"/>
            </a:pPr>
            <a:r>
              <a:rPr lang="en-US" sz="3200" dirty="0"/>
              <a:t>T- Thoughts</a:t>
            </a:r>
          </a:p>
          <a:p>
            <a:pPr marL="285750" indent="-285750">
              <a:buFont typeface="Arial" pitchFamily="34" charset="0"/>
              <a:buChar char="•"/>
            </a:pPr>
            <a:endParaRPr lang="en-US" sz="3200" dirty="0"/>
          </a:p>
          <a:p>
            <a:pPr marL="285750" indent="-285750">
              <a:buFont typeface="Arial" pitchFamily="34" charset="0"/>
              <a:buChar char="•"/>
            </a:pPr>
            <a:r>
              <a:rPr lang="en-US" sz="3200" dirty="0"/>
              <a:t>E- Effect on Others</a:t>
            </a:r>
          </a:p>
          <a:p>
            <a:pPr marL="285750" indent="-285750">
              <a:buFont typeface="Arial" pitchFamily="34" charset="0"/>
              <a:buChar char="•"/>
            </a:pPr>
            <a:endParaRPr lang="en-US" sz="3200" dirty="0"/>
          </a:p>
          <a:p>
            <a:pPr marL="285750" indent="-285750">
              <a:buFont typeface="Arial" pitchFamily="34" charset="0"/>
              <a:buChar char="•"/>
            </a:pPr>
            <a:r>
              <a:rPr lang="en-US" sz="3200" dirty="0"/>
              <a:t>A- Actions</a:t>
            </a:r>
          </a:p>
          <a:p>
            <a:pPr marL="285750" indent="-285750">
              <a:buFont typeface="Arial" pitchFamily="34" charset="0"/>
              <a:buChar char="•"/>
            </a:pPr>
            <a:endParaRPr lang="en-US" sz="3200" dirty="0"/>
          </a:p>
          <a:p>
            <a:pPr marL="285750" indent="-285750">
              <a:buFont typeface="Arial" pitchFamily="34" charset="0"/>
              <a:buChar char="•"/>
            </a:pPr>
            <a:r>
              <a:rPr lang="en-US" sz="3200" dirty="0"/>
              <a:t>L- Looks</a:t>
            </a:r>
          </a:p>
        </p:txBody>
      </p:sp>
    </p:spTree>
    <p:extLst>
      <p:ext uri="{BB962C8B-B14F-4D97-AF65-F5344CB8AC3E}">
        <p14:creationId xmlns:p14="http://schemas.microsoft.com/office/powerpoint/2010/main" val="42891598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pPr algn="ctr"/>
            <a:r>
              <a:rPr lang="en-US" b="1" dirty="0"/>
              <a:t>Plot (element)</a:t>
            </a:r>
          </a:p>
        </p:txBody>
      </p:sp>
      <p:sp>
        <p:nvSpPr>
          <p:cNvPr id="13" name="Content Placeholder 12"/>
          <p:cNvSpPr>
            <a:spLocks noGrp="1"/>
          </p:cNvSpPr>
          <p:nvPr>
            <p:ph sz="half" idx="1"/>
          </p:nvPr>
        </p:nvSpPr>
        <p:spPr>
          <a:xfrm>
            <a:off x="457200" y="1143000"/>
            <a:ext cx="8153400" cy="1905000"/>
          </a:xfrm>
        </p:spPr>
        <p:txBody>
          <a:bodyPr>
            <a:normAutofit/>
          </a:bodyPr>
          <a:lstStyle/>
          <a:p>
            <a:pPr>
              <a:lnSpc>
                <a:spcPct val="150000"/>
              </a:lnSpc>
            </a:pPr>
            <a:r>
              <a:rPr lang="en-US" sz="2400" u="sng" dirty="0"/>
              <a:t>Plot</a:t>
            </a:r>
            <a:r>
              <a:rPr lang="en-US" sz="2400" dirty="0"/>
              <a:t> is the basic sequence of events in a story. In conventional stories, plot has five parts: exposition, rising action, climax, falling action, and resolution.</a:t>
            </a:r>
          </a:p>
        </p:txBody>
      </p:sp>
      <p:pic>
        <p:nvPicPr>
          <p:cNvPr id="15" name="Picture 14" descr="plot-chart-labeled.jpg"/>
          <p:cNvPicPr>
            <a:picLocks noChangeAspect="1"/>
          </p:cNvPicPr>
          <p:nvPr/>
        </p:nvPicPr>
        <p:blipFill>
          <a:blip r:embed="rId4" cstate="print"/>
          <a:stretch>
            <a:fillRect/>
          </a:stretch>
        </p:blipFill>
        <p:spPr>
          <a:xfrm>
            <a:off x="1447800" y="3276600"/>
            <a:ext cx="6172200" cy="2752725"/>
          </a:xfrm>
          <a:prstGeom prst="rect">
            <a:avLst/>
          </a:prstGeom>
          <a:ln>
            <a:solidFill>
              <a:schemeClr val="bg1"/>
            </a:solidFill>
          </a:ln>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dirty="0"/>
              <a:t>The Difference </a:t>
            </a:r>
          </a:p>
        </p:txBody>
      </p:sp>
      <p:sp>
        <p:nvSpPr>
          <p:cNvPr id="12291" name="Rectangle 3"/>
          <p:cNvSpPr>
            <a:spLocks noGrp="1" noChangeArrowheads="1"/>
          </p:cNvSpPr>
          <p:nvPr>
            <p:ph type="body" idx="1"/>
          </p:nvPr>
        </p:nvSpPr>
        <p:spPr>
          <a:xfrm>
            <a:off x="827700" y="2052925"/>
            <a:ext cx="8087700" cy="4195481"/>
          </a:xfrm>
        </p:spPr>
        <p:txBody>
          <a:bodyPr>
            <a:normAutofit/>
          </a:bodyPr>
          <a:lstStyle/>
          <a:p>
            <a:pPr>
              <a:buFont typeface="Wingdings" pitchFamily="1" charset="2"/>
              <a:buNone/>
            </a:pPr>
            <a:r>
              <a:rPr lang="en-US" sz="2800" dirty="0"/>
              <a:t>The difference between direct characterization and indirect characterization is TELLING v. SHOWING! </a:t>
            </a:r>
          </a:p>
          <a:p>
            <a:pPr>
              <a:buFont typeface="Wingdings" pitchFamily="1" charset="2"/>
              <a:buNone/>
            </a:pPr>
            <a:endParaRPr lang="en-US" sz="2800" dirty="0"/>
          </a:p>
          <a:p>
            <a:pPr>
              <a:buFont typeface="Wingdings" pitchFamily="1" charset="2"/>
              <a:buNone/>
            </a:pPr>
            <a:r>
              <a:rPr lang="en-US" sz="2800" dirty="0"/>
              <a:t>   Indirect characterizations are like clues about the characters. There is no mystery with direct characterization because the author gives us the information we need to know! </a:t>
            </a:r>
          </a:p>
        </p:txBody>
      </p:sp>
    </p:spTree>
    <p:extLst>
      <p:ext uri="{BB962C8B-B14F-4D97-AF65-F5344CB8AC3E}">
        <p14:creationId xmlns:p14="http://schemas.microsoft.com/office/powerpoint/2010/main" val="27314564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3124200" cy="2923877"/>
          </a:xfrm>
          <a:prstGeom prst="rect">
            <a:avLst/>
          </a:prstGeom>
          <a:noFill/>
        </p:spPr>
        <p:txBody>
          <a:bodyPr wrap="square" rtlCol="0">
            <a:spAutoFit/>
          </a:bodyPr>
          <a:lstStyle/>
          <a:p>
            <a:r>
              <a:rPr lang="en-US" sz="4400" b="1" u="sng" dirty="0">
                <a:solidFill>
                  <a:schemeClr val="accent2">
                    <a:lumMod val="75000"/>
                  </a:schemeClr>
                </a:solidFill>
              </a:rPr>
              <a:t>Speech</a:t>
            </a:r>
            <a:r>
              <a:rPr lang="en-US" sz="2800" dirty="0"/>
              <a:t>– We often get to know characters because of what they say to each other.</a:t>
            </a:r>
          </a:p>
        </p:txBody>
      </p:sp>
      <p:sp>
        <p:nvSpPr>
          <p:cNvPr id="5" name="TextBox 4"/>
          <p:cNvSpPr txBox="1"/>
          <p:nvPr/>
        </p:nvSpPr>
        <p:spPr>
          <a:xfrm>
            <a:off x="228600" y="3696831"/>
            <a:ext cx="8534400" cy="1815882"/>
          </a:xfrm>
          <a:prstGeom prst="rect">
            <a:avLst/>
          </a:prstGeom>
          <a:noFill/>
        </p:spPr>
        <p:txBody>
          <a:bodyPr wrap="square" rtlCol="0">
            <a:spAutoFit/>
          </a:bodyPr>
          <a:lstStyle/>
          <a:p>
            <a:r>
              <a:rPr lang="en-US" sz="2800" b="1" dirty="0"/>
              <a:t>Anita threw her arms around Tony and gave him a big hug.  “Thank you so much for being there for me,” she said.  “I don’t think I could have faced my parents without you.”</a:t>
            </a:r>
          </a:p>
        </p:txBody>
      </p:sp>
      <p:sp>
        <p:nvSpPr>
          <p:cNvPr id="6" name="TextBox 5"/>
          <p:cNvSpPr txBox="1"/>
          <p:nvPr/>
        </p:nvSpPr>
        <p:spPr>
          <a:xfrm>
            <a:off x="433388" y="5795457"/>
            <a:ext cx="7696200" cy="523220"/>
          </a:xfrm>
          <a:prstGeom prst="rect">
            <a:avLst/>
          </a:prstGeom>
          <a:noFill/>
        </p:spPr>
        <p:txBody>
          <a:bodyPr wrap="square" rtlCol="0">
            <a:spAutoFit/>
          </a:bodyPr>
          <a:lstStyle/>
          <a:p>
            <a:r>
              <a:rPr lang="en-US" sz="2800" b="1" dirty="0"/>
              <a:t>thoughtful	  compassionate	  appreciative</a:t>
            </a:r>
          </a:p>
        </p:txBody>
      </p:sp>
      <p:pic>
        <p:nvPicPr>
          <p:cNvPr id="3074" name="Picture 2" descr="C:\Documents and Settings\smckeown\Local Settings\Temporary Internet Files\Content.IE5\SK1RXB8Z\MP90028948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1488" y="76200"/>
            <a:ext cx="333851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9155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3962400" cy="2923877"/>
          </a:xfrm>
          <a:prstGeom prst="rect">
            <a:avLst/>
          </a:prstGeom>
          <a:noFill/>
        </p:spPr>
        <p:txBody>
          <a:bodyPr wrap="square" rtlCol="0">
            <a:spAutoFit/>
          </a:bodyPr>
          <a:lstStyle/>
          <a:p>
            <a:r>
              <a:rPr lang="en-US" sz="4400" b="1" u="sng" dirty="0">
                <a:solidFill>
                  <a:schemeClr val="accent2">
                    <a:lumMod val="75000"/>
                  </a:schemeClr>
                </a:solidFill>
              </a:rPr>
              <a:t>Thoughts</a:t>
            </a:r>
            <a:r>
              <a:rPr lang="en-US" dirty="0"/>
              <a:t>– </a:t>
            </a:r>
            <a:r>
              <a:rPr lang="en-US" sz="2800" dirty="0"/>
              <a:t>When an author lets us get inside the mind of a character, we can often learn a great deal about him or her.</a:t>
            </a:r>
          </a:p>
        </p:txBody>
      </p:sp>
      <p:sp>
        <p:nvSpPr>
          <p:cNvPr id="5" name="TextBox 4"/>
          <p:cNvSpPr txBox="1"/>
          <p:nvPr/>
        </p:nvSpPr>
        <p:spPr>
          <a:xfrm>
            <a:off x="433210" y="4191000"/>
            <a:ext cx="8253589" cy="1569660"/>
          </a:xfrm>
          <a:prstGeom prst="rect">
            <a:avLst/>
          </a:prstGeom>
          <a:noFill/>
        </p:spPr>
        <p:txBody>
          <a:bodyPr wrap="square" rtlCol="0">
            <a:spAutoFit/>
          </a:bodyPr>
          <a:lstStyle/>
          <a:p>
            <a:r>
              <a:rPr lang="en-US" sz="2400" b="1" dirty="0"/>
              <a:t>Butch looked around the neighborhood. “This would be a safe place to play catch with Bobby,” he thought.  “Why doesn’t Bobby throw the ball?”  He must be in a bad mood or something.”</a:t>
            </a:r>
          </a:p>
        </p:txBody>
      </p:sp>
      <p:sp>
        <p:nvSpPr>
          <p:cNvPr id="6" name="TextBox 5"/>
          <p:cNvSpPr txBox="1"/>
          <p:nvPr/>
        </p:nvSpPr>
        <p:spPr>
          <a:xfrm>
            <a:off x="750711" y="6129992"/>
            <a:ext cx="6477000" cy="523220"/>
          </a:xfrm>
          <a:prstGeom prst="rect">
            <a:avLst/>
          </a:prstGeom>
          <a:noFill/>
        </p:spPr>
        <p:txBody>
          <a:bodyPr wrap="square" rtlCol="0">
            <a:spAutoFit/>
          </a:bodyPr>
          <a:lstStyle/>
          <a:p>
            <a:r>
              <a:rPr lang="en-US" sz="2800" b="1" dirty="0"/>
              <a:t>loyal		concerned		playful</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8811" y="304800"/>
            <a:ext cx="3886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8329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311" y="129822"/>
            <a:ext cx="5472289" cy="2062103"/>
          </a:xfrm>
          <a:prstGeom prst="rect">
            <a:avLst/>
          </a:prstGeom>
          <a:noFill/>
        </p:spPr>
        <p:txBody>
          <a:bodyPr wrap="square" rtlCol="0">
            <a:spAutoFit/>
          </a:bodyPr>
          <a:lstStyle/>
          <a:p>
            <a:r>
              <a:rPr lang="en-US" sz="4400" b="1" u="sng" dirty="0">
                <a:solidFill>
                  <a:schemeClr val="accent2">
                    <a:lumMod val="75000"/>
                  </a:schemeClr>
                </a:solidFill>
              </a:rPr>
              <a:t>Effect On Others</a:t>
            </a:r>
            <a:r>
              <a:rPr lang="en-US" b="1" u="sng" dirty="0">
                <a:solidFill>
                  <a:schemeClr val="accent2">
                    <a:lumMod val="75000"/>
                  </a:schemeClr>
                </a:solidFill>
              </a:rPr>
              <a:t>– </a:t>
            </a:r>
            <a:r>
              <a:rPr lang="en-US" sz="2800" dirty="0">
                <a:solidFill>
                  <a:schemeClr val="bg1"/>
                </a:solidFill>
              </a:rPr>
              <a:t>sometimes other characters will tell us something useful about the character we’re reading about.</a:t>
            </a:r>
          </a:p>
        </p:txBody>
      </p:sp>
      <p:sp>
        <p:nvSpPr>
          <p:cNvPr id="5" name="TextBox 4"/>
          <p:cNvSpPr txBox="1"/>
          <p:nvPr/>
        </p:nvSpPr>
        <p:spPr>
          <a:xfrm>
            <a:off x="533400" y="3886200"/>
            <a:ext cx="8153400" cy="1938992"/>
          </a:xfrm>
          <a:prstGeom prst="rect">
            <a:avLst/>
          </a:prstGeom>
          <a:noFill/>
        </p:spPr>
        <p:txBody>
          <a:bodyPr wrap="square" rtlCol="0">
            <a:spAutoFit/>
          </a:bodyPr>
          <a:lstStyle/>
          <a:p>
            <a:r>
              <a:rPr lang="en-US" sz="2400" b="1" dirty="0">
                <a:solidFill>
                  <a:schemeClr val="accent2">
                    <a:lumMod val="50000"/>
                  </a:schemeClr>
                </a:solidFill>
              </a:rPr>
              <a:t>“</a:t>
            </a:r>
            <a:r>
              <a:rPr lang="en-US" sz="2400" b="1" dirty="0">
                <a:solidFill>
                  <a:schemeClr val="bg1"/>
                </a:solidFill>
              </a:rPr>
              <a:t>You wouldn’t believe what Lisa did yesterday,”  Sara said to her sister.  “When we went into the bridal shop, she pushed all the women aside and demanded that the sales lady help us immediately.  It was really something!”</a:t>
            </a:r>
          </a:p>
        </p:txBody>
      </p:sp>
      <p:sp>
        <p:nvSpPr>
          <p:cNvPr id="6" name="TextBox 5"/>
          <p:cNvSpPr txBox="1"/>
          <p:nvPr/>
        </p:nvSpPr>
        <p:spPr>
          <a:xfrm>
            <a:off x="685800" y="5903640"/>
            <a:ext cx="6934200" cy="523220"/>
          </a:xfrm>
          <a:prstGeom prst="rect">
            <a:avLst/>
          </a:prstGeom>
          <a:noFill/>
        </p:spPr>
        <p:txBody>
          <a:bodyPr wrap="square" rtlCol="0">
            <a:spAutoFit/>
          </a:bodyPr>
          <a:lstStyle/>
          <a:p>
            <a:r>
              <a:rPr lang="en-US" sz="2800" dirty="0">
                <a:solidFill>
                  <a:schemeClr val="accent6">
                    <a:lumMod val="40000"/>
                    <a:lumOff val="60000"/>
                  </a:schemeClr>
                </a:solidFill>
              </a:rPr>
              <a:t>Demanding		pushy		assertive</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3999" y="135466"/>
            <a:ext cx="3217619" cy="341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0801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3505200" cy="2492990"/>
          </a:xfrm>
          <a:prstGeom prst="rect">
            <a:avLst/>
          </a:prstGeom>
          <a:noFill/>
        </p:spPr>
        <p:txBody>
          <a:bodyPr wrap="square" rtlCol="0">
            <a:spAutoFit/>
          </a:bodyPr>
          <a:lstStyle/>
          <a:p>
            <a:r>
              <a:rPr lang="en-US" sz="4400" b="1" u="sng" dirty="0">
                <a:solidFill>
                  <a:schemeClr val="bg1"/>
                </a:solidFill>
              </a:rPr>
              <a:t>Actions</a:t>
            </a:r>
            <a:r>
              <a:rPr lang="en-US" dirty="0">
                <a:solidFill>
                  <a:schemeClr val="bg1"/>
                </a:solidFill>
              </a:rPr>
              <a:t> </a:t>
            </a:r>
            <a:r>
              <a:rPr lang="en-US" dirty="0"/>
              <a:t>–</a:t>
            </a:r>
            <a:r>
              <a:rPr lang="en-US" dirty="0">
                <a:solidFill>
                  <a:schemeClr val="bg1"/>
                </a:solidFill>
              </a:rPr>
              <a:t> </a:t>
            </a:r>
            <a:r>
              <a:rPr lang="en-US" sz="2800" dirty="0">
                <a:solidFill>
                  <a:schemeClr val="bg1"/>
                </a:solidFill>
              </a:rPr>
              <a:t>Much of what we learn about characters is revealed to us through what they do.</a:t>
            </a:r>
          </a:p>
        </p:txBody>
      </p:sp>
      <p:sp>
        <p:nvSpPr>
          <p:cNvPr id="5" name="TextBox 4"/>
          <p:cNvSpPr txBox="1"/>
          <p:nvPr/>
        </p:nvSpPr>
        <p:spPr>
          <a:xfrm>
            <a:off x="457200" y="3141188"/>
            <a:ext cx="8686800" cy="3262432"/>
          </a:xfrm>
          <a:prstGeom prst="rect">
            <a:avLst/>
          </a:prstGeom>
          <a:solidFill>
            <a:schemeClr val="bg1"/>
          </a:solidFill>
        </p:spPr>
        <p:txBody>
          <a:bodyPr wrap="square" rtlCol="0">
            <a:spAutoFit/>
          </a:bodyPr>
          <a:lstStyle/>
          <a:p>
            <a:r>
              <a:rPr lang="en-US" sz="3200" dirty="0">
                <a:solidFill>
                  <a:schemeClr val="accent2">
                    <a:lumMod val="50000"/>
                  </a:schemeClr>
                </a:solidFill>
              </a:rPr>
              <a:t>Denise picked up the slimy bull frog.  She could hardly stand to hold it even for a moment.  She held it out at arm’s length from her body and quickly carried it to her brother.</a:t>
            </a:r>
          </a:p>
          <a:p>
            <a:endParaRPr lang="en-US" dirty="0"/>
          </a:p>
          <a:p>
            <a:r>
              <a:rPr lang="en-US" sz="2800" b="1" dirty="0"/>
              <a:t>squeamish	      sensitive 		nervous</a:t>
            </a:r>
          </a:p>
        </p:txBody>
      </p:sp>
      <p:pic>
        <p:nvPicPr>
          <p:cNvPr id="2050" name="Picture 2" descr="C:\Documents and Settings\smckeown\Local Settings\Temporary Internet Files\Content.IE5\DEYTM3YG\MC9002321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399" y="357732"/>
            <a:ext cx="3048001" cy="2665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5671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77801"/>
            <a:ext cx="6400800" cy="5878532"/>
          </a:xfrm>
          <a:prstGeom prst="rect">
            <a:avLst/>
          </a:prstGeom>
          <a:noFill/>
        </p:spPr>
        <p:txBody>
          <a:bodyPr wrap="square" rtlCol="0">
            <a:spAutoFit/>
          </a:bodyPr>
          <a:lstStyle/>
          <a:p>
            <a:r>
              <a:rPr lang="en-US" sz="4400" b="1" u="sng" dirty="0">
                <a:solidFill>
                  <a:schemeClr val="accent2">
                    <a:lumMod val="75000"/>
                  </a:schemeClr>
                </a:solidFill>
              </a:rPr>
              <a:t>Looks</a:t>
            </a:r>
          </a:p>
          <a:p>
            <a:endParaRPr lang="en-US" dirty="0"/>
          </a:p>
          <a:p>
            <a:endParaRPr lang="en-US" dirty="0"/>
          </a:p>
          <a:p>
            <a:r>
              <a:rPr lang="en-US" sz="2800" dirty="0"/>
              <a:t>Can infer a lot about characters from the clothes they wear, their facial features, their body language, and their mannerisms.</a:t>
            </a:r>
          </a:p>
          <a:p>
            <a:endParaRPr lang="en-US" sz="2800" dirty="0"/>
          </a:p>
          <a:p>
            <a:r>
              <a:rPr lang="en-US" sz="2400" dirty="0"/>
              <a:t>Tex was the head rancher on the farm.  When he rounds up the horses, he can be easily spotted with his beige hat and vest.  Tex’s smile is a mile wild, even with his bushy mustache.</a:t>
            </a:r>
          </a:p>
          <a:p>
            <a:endParaRPr lang="en-US" dirty="0"/>
          </a:p>
          <a:p>
            <a:endParaRPr lang="en-US" dirty="0"/>
          </a:p>
        </p:txBody>
      </p:sp>
      <p:sp>
        <p:nvSpPr>
          <p:cNvPr id="5" name="TextBox 4"/>
          <p:cNvSpPr txBox="1"/>
          <p:nvPr/>
        </p:nvSpPr>
        <p:spPr>
          <a:xfrm>
            <a:off x="228600" y="5626158"/>
            <a:ext cx="8006644" cy="584775"/>
          </a:xfrm>
          <a:prstGeom prst="rect">
            <a:avLst/>
          </a:prstGeom>
          <a:noFill/>
        </p:spPr>
        <p:txBody>
          <a:bodyPr wrap="square" rtlCol="0">
            <a:spAutoFit/>
          </a:bodyPr>
          <a:lstStyle/>
          <a:p>
            <a:r>
              <a:rPr lang="en-US" sz="3200" dirty="0"/>
              <a:t>jovial 		proud		dedicated</a:t>
            </a:r>
          </a:p>
        </p:txBody>
      </p:sp>
      <p:pic>
        <p:nvPicPr>
          <p:cNvPr id="1027" name="Picture 3" descr="C:\Documents and Settings\smckeown\Local Settings\Temporary Internet Files\Content.IE5\N0071WFY\MP90040367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52400"/>
            <a:ext cx="2723444" cy="388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8469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4675" y="304800"/>
            <a:ext cx="8001000" cy="685800"/>
          </a:xfrm>
        </p:spPr>
        <p:txBody>
          <a:bodyPr>
            <a:normAutofit fontScale="90000"/>
          </a:bodyPr>
          <a:lstStyle/>
          <a:p>
            <a:pPr algn="ctr"/>
            <a:r>
              <a:rPr lang="en-US" sz="2400" dirty="0"/>
              <a:t>Closing</a:t>
            </a:r>
            <a:br>
              <a:rPr lang="en-US" sz="2400" dirty="0"/>
            </a:br>
            <a:r>
              <a:rPr lang="en-US" sz="2400" dirty="0"/>
              <a:t>Complete a Vocabulary Study to your Vocabulary Study Unit 1 Sheet for each of the following terms:</a:t>
            </a:r>
          </a:p>
        </p:txBody>
      </p:sp>
      <p:sp>
        <p:nvSpPr>
          <p:cNvPr id="11267" name="Rectangle 3"/>
          <p:cNvSpPr>
            <a:spLocks noGrp="1" noChangeArrowheads="1"/>
          </p:cNvSpPr>
          <p:nvPr>
            <p:ph type="body" idx="1"/>
          </p:nvPr>
        </p:nvSpPr>
        <p:spPr>
          <a:xfrm>
            <a:off x="538232" y="1828800"/>
            <a:ext cx="2738368" cy="4419606"/>
          </a:xfrm>
        </p:spPr>
        <p:txBody>
          <a:bodyPr>
            <a:normAutofit/>
          </a:bodyPr>
          <a:lstStyle/>
          <a:p>
            <a:r>
              <a:rPr lang="en-US" dirty="0"/>
              <a:t>Direct Characterization</a:t>
            </a:r>
          </a:p>
          <a:p>
            <a:r>
              <a:rPr lang="en-US" dirty="0"/>
              <a:t>Indirect Characterization</a:t>
            </a:r>
          </a:p>
          <a:p>
            <a:r>
              <a:rPr lang="en-US" dirty="0"/>
              <a:t>Static Character</a:t>
            </a:r>
          </a:p>
          <a:p>
            <a:r>
              <a:rPr lang="en-US" dirty="0"/>
              <a:t>Dynamic Character</a:t>
            </a:r>
          </a:p>
          <a:p>
            <a:r>
              <a:rPr lang="en-US" dirty="0"/>
              <a:t>Round Character</a:t>
            </a:r>
          </a:p>
          <a:p>
            <a:r>
              <a:rPr lang="en-US" dirty="0"/>
              <a:t>Flat Character</a:t>
            </a:r>
          </a:p>
        </p:txBody>
      </p:sp>
      <p:pic>
        <p:nvPicPr>
          <p:cNvPr id="2" name="Picture 1">
            <a:extLst>
              <a:ext uri="{FF2B5EF4-FFF2-40B4-BE49-F238E27FC236}">
                <a16:creationId xmlns:a16="http://schemas.microsoft.com/office/drawing/2014/main" id="{B5BFA151-9FDD-4209-81DB-4DF9A1BA784C}"/>
              </a:ext>
            </a:extLst>
          </p:cNvPr>
          <p:cNvPicPr>
            <a:picLocks noChangeAspect="1"/>
          </p:cNvPicPr>
          <p:nvPr/>
        </p:nvPicPr>
        <p:blipFill>
          <a:blip r:embed="rId2"/>
          <a:stretch>
            <a:fillRect/>
          </a:stretch>
        </p:blipFill>
        <p:spPr>
          <a:xfrm>
            <a:off x="3505200" y="2238586"/>
            <a:ext cx="5430371" cy="3600033"/>
          </a:xfrm>
          <a:prstGeom prst="rect">
            <a:avLst/>
          </a:prstGeom>
        </p:spPr>
      </p:pic>
    </p:spTree>
    <p:extLst>
      <p:ext uri="{BB962C8B-B14F-4D97-AF65-F5344CB8AC3E}">
        <p14:creationId xmlns:p14="http://schemas.microsoft.com/office/powerpoint/2010/main" val="599654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Effect transition="in" filter="fade">
                                      <p:cBhvr>
                                        <p:cTn id="7" dur="600">
                                          <p:stCondLst>
                                            <p:cond delay="0"/>
                                          </p:stCondLst>
                                        </p:cTn>
                                        <p:tgtEl>
                                          <p:spTgt spid="11266"/>
                                        </p:tgtEl>
                                      </p:cBhvr>
                                    </p:animEffect>
                                    <p:anim calcmode="lin" valueType="num">
                                      <p:cBhvr>
                                        <p:cTn id="8" dur="600" fill="hold">
                                          <p:stCondLst>
                                            <p:cond delay="0"/>
                                          </p:stCondLst>
                                        </p:cTn>
                                        <p:tgtEl>
                                          <p:spTgt spid="1126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126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126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Effect transition="in" filter="slide(fromBottom)">
                                      <p:cBhvr>
                                        <p:cTn id="15" dur="500">
                                          <p:stCondLst>
                                            <p:cond delay="0"/>
                                          </p:stCondLst>
                                        </p:cTn>
                                        <p:tgtEl>
                                          <p:spTgt spid="1126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1267">
                                            <p:txEl>
                                              <p:pRg st="1" end="1"/>
                                            </p:txEl>
                                          </p:spTgt>
                                        </p:tgtEl>
                                        <p:attrNameLst>
                                          <p:attrName>style.visibility</p:attrName>
                                        </p:attrNameLst>
                                      </p:cBhvr>
                                      <p:to>
                                        <p:strVal val="visible"/>
                                      </p:to>
                                    </p:set>
                                    <p:animEffect transition="in" filter="slide(fromBottom)">
                                      <p:cBhvr>
                                        <p:cTn id="20" dur="500">
                                          <p:stCondLst>
                                            <p:cond delay="0"/>
                                          </p:stCondLst>
                                        </p:cTn>
                                        <p:tgtEl>
                                          <p:spTgt spid="1126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267">
                                            <p:txEl>
                                              <p:pRg st="2" end="2"/>
                                            </p:txEl>
                                          </p:spTgt>
                                        </p:tgtEl>
                                        <p:attrNameLst>
                                          <p:attrName>style.visibility</p:attrName>
                                        </p:attrNameLst>
                                      </p:cBhvr>
                                      <p:to>
                                        <p:strVal val="visible"/>
                                      </p:to>
                                    </p:set>
                                    <p:animEffect transition="in" filter="slide(fromBottom)">
                                      <p:cBhvr>
                                        <p:cTn id="25" dur="500">
                                          <p:stCondLst>
                                            <p:cond delay="0"/>
                                          </p:stCondLst>
                                        </p:cTn>
                                        <p:tgtEl>
                                          <p:spTgt spid="1126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1267">
                                            <p:txEl>
                                              <p:pRg st="3" end="3"/>
                                            </p:txEl>
                                          </p:spTgt>
                                        </p:tgtEl>
                                        <p:attrNameLst>
                                          <p:attrName>style.visibility</p:attrName>
                                        </p:attrNameLst>
                                      </p:cBhvr>
                                      <p:to>
                                        <p:strVal val="visible"/>
                                      </p:to>
                                    </p:set>
                                    <p:animEffect transition="in" filter="slide(fromBottom)">
                                      <p:cBhvr>
                                        <p:cTn id="30" dur="500">
                                          <p:stCondLst>
                                            <p:cond delay="0"/>
                                          </p:stCondLst>
                                        </p:cTn>
                                        <p:tgtEl>
                                          <p:spTgt spid="1126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1267">
                                            <p:txEl>
                                              <p:pRg st="4" end="4"/>
                                            </p:txEl>
                                          </p:spTgt>
                                        </p:tgtEl>
                                        <p:attrNameLst>
                                          <p:attrName>style.visibility</p:attrName>
                                        </p:attrNameLst>
                                      </p:cBhvr>
                                      <p:to>
                                        <p:strVal val="visible"/>
                                      </p:to>
                                    </p:set>
                                    <p:animEffect transition="in" filter="slide(fromBottom)">
                                      <p:cBhvr>
                                        <p:cTn id="35" dur="500">
                                          <p:stCondLst>
                                            <p:cond delay="0"/>
                                          </p:stCondLst>
                                        </p:cTn>
                                        <p:tgtEl>
                                          <p:spTgt spid="1126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1267">
                                            <p:txEl>
                                              <p:pRg st="5" end="5"/>
                                            </p:txEl>
                                          </p:spTgt>
                                        </p:tgtEl>
                                        <p:attrNameLst>
                                          <p:attrName>style.visibility</p:attrName>
                                        </p:attrNameLst>
                                      </p:cBhvr>
                                      <p:to>
                                        <p:strVal val="visible"/>
                                      </p:to>
                                    </p:set>
                                    <p:animEffect transition="in" filter="slide(fromBottom)">
                                      <p:cBhvr>
                                        <p:cTn id="40" dur="500">
                                          <p:stCondLst>
                                            <p:cond delay="0"/>
                                          </p:stCondLst>
                                        </p:cTn>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Plot</a:t>
            </a:r>
          </a:p>
        </p:txBody>
      </p:sp>
      <p:sp>
        <p:nvSpPr>
          <p:cNvPr id="3" name="Content Placeholder 2"/>
          <p:cNvSpPr>
            <a:spLocks noGrp="1"/>
          </p:cNvSpPr>
          <p:nvPr>
            <p:ph idx="1"/>
          </p:nvPr>
        </p:nvSpPr>
        <p:spPr>
          <a:xfrm>
            <a:off x="827700" y="2052925"/>
            <a:ext cx="7935300" cy="4195481"/>
          </a:xfrm>
        </p:spPr>
        <p:txBody>
          <a:bodyPr>
            <a:normAutofit fontScale="92500"/>
          </a:bodyPr>
          <a:lstStyle/>
          <a:p>
            <a:r>
              <a:rPr lang="en-US" sz="2400" dirty="0">
                <a:solidFill>
                  <a:srgbClr val="00B0F0"/>
                </a:solidFill>
              </a:rPr>
              <a:t>Exposition</a:t>
            </a:r>
            <a:r>
              <a:rPr lang="en-US" sz="2400" dirty="0"/>
              <a:t>-the setting (time, place, season), introduction of characters, setting the scene</a:t>
            </a:r>
          </a:p>
          <a:p>
            <a:r>
              <a:rPr lang="en-US" sz="2400" dirty="0">
                <a:solidFill>
                  <a:srgbClr val="00B0F0"/>
                </a:solidFill>
              </a:rPr>
              <a:t>Rising Action</a:t>
            </a:r>
            <a:r>
              <a:rPr lang="en-US" sz="2400" dirty="0"/>
              <a:t>-A series of events leading up to the climax, usually full of hooks, predictions can be made and foreshadowing and suspense may be present</a:t>
            </a:r>
          </a:p>
          <a:p>
            <a:r>
              <a:rPr lang="en-US" sz="2400" dirty="0">
                <a:solidFill>
                  <a:srgbClr val="00B0F0"/>
                </a:solidFill>
              </a:rPr>
              <a:t>Climax</a:t>
            </a:r>
            <a:r>
              <a:rPr lang="en-US" sz="2400" dirty="0"/>
              <a:t>-The most exciting part of the plot</a:t>
            </a:r>
          </a:p>
          <a:p>
            <a:r>
              <a:rPr lang="en-US" sz="2400" dirty="0">
                <a:solidFill>
                  <a:srgbClr val="00B0F0"/>
                </a:solidFill>
              </a:rPr>
              <a:t>Falling Action-Denouement</a:t>
            </a:r>
            <a:r>
              <a:rPr lang="en-US" sz="2400" dirty="0"/>
              <a:t>, A series of events leading to the resolution and closure</a:t>
            </a:r>
          </a:p>
          <a:p>
            <a:r>
              <a:rPr lang="en-US" sz="2400" dirty="0">
                <a:solidFill>
                  <a:srgbClr val="00B0F0"/>
                </a:solidFill>
              </a:rPr>
              <a:t>Resolution</a:t>
            </a:r>
            <a:r>
              <a:rPr lang="en-US" sz="2400" dirty="0"/>
              <a:t>-Tying up all the loose ends of the literature (And they lived happily-ever-after.)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lstStyle/>
          <a:p>
            <a:pPr algn="ctr"/>
            <a:r>
              <a:rPr lang="en-US" b="1" u="sng" dirty="0"/>
              <a:t>Setting</a:t>
            </a:r>
            <a:r>
              <a:rPr lang="en-US" b="1" dirty="0"/>
              <a:t> (element)</a:t>
            </a:r>
          </a:p>
        </p:txBody>
      </p:sp>
      <p:pic>
        <p:nvPicPr>
          <p:cNvPr id="4" name="Content Placeholder 3" descr="setting.jpg"/>
          <p:cNvPicPr>
            <a:picLocks noGrp="1" noChangeAspect="1"/>
          </p:cNvPicPr>
          <p:nvPr>
            <p:ph sz="half" idx="1"/>
          </p:nvPr>
        </p:nvPicPr>
        <p:blipFill>
          <a:blip r:embed="rId4" cstate="print"/>
          <a:stretch>
            <a:fillRect/>
          </a:stretch>
        </p:blipFill>
        <p:spPr>
          <a:xfrm>
            <a:off x="1295400" y="1828800"/>
            <a:ext cx="2855913" cy="3803273"/>
          </a:xfrm>
        </p:spPr>
      </p:pic>
      <p:sp>
        <p:nvSpPr>
          <p:cNvPr id="8" name="Content Placeholder 7"/>
          <p:cNvSpPr>
            <a:spLocks noGrp="1"/>
          </p:cNvSpPr>
          <p:nvPr>
            <p:ph sz="half" idx="2"/>
          </p:nvPr>
        </p:nvSpPr>
        <p:spPr>
          <a:xfrm>
            <a:off x="4267200" y="1600200"/>
            <a:ext cx="4419600" cy="4525963"/>
          </a:xfrm>
        </p:spPr>
        <p:txBody>
          <a:bodyPr>
            <a:normAutofit/>
          </a:bodyPr>
          <a:lstStyle/>
          <a:p>
            <a:r>
              <a:rPr lang="en-US" sz="2400" dirty="0"/>
              <a:t>The </a:t>
            </a:r>
            <a:r>
              <a:rPr lang="en-US" sz="2400" u="sng" dirty="0"/>
              <a:t>setting</a:t>
            </a:r>
            <a:r>
              <a:rPr lang="en-US" sz="2400" dirty="0"/>
              <a:t> of a story is the time and place in which it occurs. </a:t>
            </a:r>
          </a:p>
          <a:p>
            <a:pPr>
              <a:buNone/>
            </a:pPr>
            <a:endParaRPr lang="en-US" sz="2400" dirty="0"/>
          </a:p>
          <a:p>
            <a:r>
              <a:rPr lang="en-US" sz="2400" dirty="0"/>
              <a:t>Elements of setting may include the physical, psychological, cultural, or historical background against which the story takes place.</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Mood</a:t>
            </a:r>
            <a:r>
              <a:rPr lang="en-US" b="1" dirty="0"/>
              <a:t> (element)</a:t>
            </a:r>
          </a:p>
        </p:txBody>
      </p:sp>
      <p:sp>
        <p:nvSpPr>
          <p:cNvPr id="5" name="Content Placeholder 4"/>
          <p:cNvSpPr>
            <a:spLocks noGrp="1"/>
          </p:cNvSpPr>
          <p:nvPr>
            <p:ph sz="half" idx="1"/>
          </p:nvPr>
        </p:nvSpPr>
        <p:spPr>
          <a:xfrm>
            <a:off x="1266664" y="1876984"/>
            <a:ext cx="2855547" cy="3993144"/>
          </a:xfrm>
        </p:spPr>
        <p:txBody>
          <a:bodyPr>
            <a:normAutofit fontScale="85000" lnSpcReduction="10000"/>
          </a:bodyPr>
          <a:lstStyle/>
          <a:p>
            <a:pPr>
              <a:lnSpc>
                <a:spcPct val="150000"/>
              </a:lnSpc>
            </a:pPr>
            <a:r>
              <a:rPr lang="en-US" sz="2800" dirty="0"/>
              <a:t>The </a:t>
            </a:r>
            <a:r>
              <a:rPr lang="en-US" sz="2800" u="sng" dirty="0"/>
              <a:t>mood</a:t>
            </a:r>
            <a:r>
              <a:rPr lang="en-US" sz="2800" dirty="0"/>
              <a:t> of a story is the atmosphere or feeling created by the writer and expressed through setting.</a:t>
            </a:r>
            <a:endParaRPr lang="en-US" dirty="0"/>
          </a:p>
        </p:txBody>
      </p:sp>
      <p:sp>
        <p:nvSpPr>
          <p:cNvPr id="6" name="Content Placeholder 5"/>
          <p:cNvSpPr>
            <a:spLocks noGrp="1"/>
          </p:cNvSpPr>
          <p:nvPr>
            <p:ph sz="half" idx="2"/>
          </p:nvPr>
        </p:nvSpPr>
        <p:spPr/>
        <p:txBody>
          <a:bodyPr>
            <a:normAutofit fontScale="85000" lnSpcReduction="10000"/>
          </a:bodyPr>
          <a:lstStyle/>
          <a:p>
            <a:pPr>
              <a:buNone/>
            </a:pPr>
            <a:r>
              <a:rPr lang="en-US" dirty="0"/>
              <a:t>Moody Faces</a:t>
            </a:r>
          </a:p>
        </p:txBody>
      </p:sp>
      <p:pic>
        <p:nvPicPr>
          <p:cNvPr id="4" name="Picture 3" descr="mood.jpeg"/>
          <p:cNvPicPr>
            <a:picLocks noChangeAspect="1"/>
          </p:cNvPicPr>
          <p:nvPr/>
        </p:nvPicPr>
        <p:blipFill>
          <a:blip r:embed="rId4" cstate="print"/>
          <a:stretch>
            <a:fillRect/>
          </a:stretch>
        </p:blipFill>
        <p:spPr>
          <a:xfrm>
            <a:off x="4495800" y="2362200"/>
            <a:ext cx="3200400" cy="3124200"/>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lstStyle/>
          <a:p>
            <a:pPr algn="ctr"/>
            <a:r>
              <a:rPr lang="en-US" dirty="0"/>
              <a:t>Conflict (element)</a:t>
            </a:r>
          </a:p>
        </p:txBody>
      </p:sp>
      <p:pic>
        <p:nvPicPr>
          <p:cNvPr id="5" name="Content Placeholder 4" descr="conflict.jpeg"/>
          <p:cNvPicPr>
            <a:picLocks noGrp="1" noChangeAspect="1"/>
          </p:cNvPicPr>
          <p:nvPr>
            <p:ph sz="half" idx="1"/>
          </p:nvPr>
        </p:nvPicPr>
        <p:blipFill>
          <a:blip r:embed="rId4" cstate="print"/>
          <a:stretch>
            <a:fillRect/>
          </a:stretch>
        </p:blipFill>
        <p:spPr>
          <a:xfrm>
            <a:off x="609600" y="1752600"/>
            <a:ext cx="3276600" cy="3048000"/>
          </a:xfrm>
        </p:spPr>
      </p:pic>
      <p:sp>
        <p:nvSpPr>
          <p:cNvPr id="4" name="Content Placeholder 3"/>
          <p:cNvSpPr>
            <a:spLocks noGrp="1"/>
          </p:cNvSpPr>
          <p:nvPr>
            <p:ph sz="half" idx="2"/>
          </p:nvPr>
        </p:nvSpPr>
        <p:spPr>
          <a:xfrm>
            <a:off x="4267200" y="1600200"/>
            <a:ext cx="4267200" cy="4525963"/>
          </a:xfrm>
        </p:spPr>
        <p:txBody>
          <a:bodyPr/>
          <a:lstStyle/>
          <a:p>
            <a:r>
              <a:rPr lang="en-US" sz="3200" dirty="0"/>
              <a:t>In literature, </a:t>
            </a:r>
            <a:r>
              <a:rPr lang="en-US" sz="3200" u="sng" dirty="0"/>
              <a:t>conflict</a:t>
            </a:r>
            <a:r>
              <a:rPr lang="en-US" sz="3200" dirty="0"/>
              <a:t> is the opposition of persons or forces that brings about dramatic action central to the plot of a story.</a:t>
            </a:r>
          </a:p>
          <a:p>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5448"/>
            <a:ext cx="8229600" cy="835152"/>
          </a:xfrm>
        </p:spPr>
        <p:txBody>
          <a:bodyPr>
            <a:normAutofit/>
          </a:bodyPr>
          <a:lstStyle/>
          <a:p>
            <a:pPr algn="ctr"/>
            <a:r>
              <a:rPr lang="en-US" dirty="0"/>
              <a:t>Imagery and Dialogue</a:t>
            </a:r>
          </a:p>
        </p:txBody>
      </p:sp>
      <p:sp>
        <p:nvSpPr>
          <p:cNvPr id="8" name="Text Placeholder 7"/>
          <p:cNvSpPr>
            <a:spLocks noGrp="1"/>
          </p:cNvSpPr>
          <p:nvPr>
            <p:ph type="body" idx="1"/>
          </p:nvPr>
        </p:nvSpPr>
        <p:spPr>
          <a:xfrm>
            <a:off x="457200" y="1371600"/>
            <a:ext cx="4040188" cy="762000"/>
          </a:xfrm>
        </p:spPr>
        <p:txBody>
          <a:bodyPr>
            <a:normAutofit/>
          </a:bodyPr>
          <a:lstStyle/>
          <a:p>
            <a:r>
              <a:rPr lang="en-US" sz="3600" dirty="0">
                <a:solidFill>
                  <a:srgbClr val="00B0F0"/>
                </a:solidFill>
              </a:rPr>
              <a:t>Imagery</a:t>
            </a:r>
            <a:r>
              <a:rPr lang="en-US" dirty="0"/>
              <a:t> 			</a:t>
            </a:r>
          </a:p>
        </p:txBody>
      </p:sp>
      <p:sp>
        <p:nvSpPr>
          <p:cNvPr id="9" name="Content Placeholder 8"/>
          <p:cNvSpPr>
            <a:spLocks noGrp="1"/>
          </p:cNvSpPr>
          <p:nvPr>
            <p:ph sz="half" idx="2"/>
          </p:nvPr>
        </p:nvSpPr>
        <p:spPr>
          <a:xfrm>
            <a:off x="457200" y="2362200"/>
            <a:ext cx="4038600" cy="3753328"/>
          </a:xfrm>
        </p:spPr>
        <p:txBody>
          <a:bodyPr>
            <a:normAutofit fontScale="92500"/>
          </a:bodyPr>
          <a:lstStyle/>
          <a:p>
            <a:r>
              <a:rPr lang="en-US" sz="2400" dirty="0"/>
              <a:t>The use of language to</a:t>
            </a:r>
          </a:p>
          <a:p>
            <a:pPr>
              <a:buNone/>
            </a:pPr>
            <a:r>
              <a:rPr lang="en-US" sz="2400" dirty="0"/>
              <a:t>create mental images and</a:t>
            </a:r>
          </a:p>
          <a:p>
            <a:pPr>
              <a:buNone/>
            </a:pPr>
            <a:r>
              <a:rPr lang="en-US" sz="2400" dirty="0"/>
              <a:t>sensory impressions.</a:t>
            </a:r>
          </a:p>
          <a:p>
            <a:pPr>
              <a:buNone/>
            </a:pPr>
            <a:r>
              <a:rPr lang="en-US" sz="2400" dirty="0"/>
              <a:t>Imagery can be used for</a:t>
            </a:r>
          </a:p>
          <a:p>
            <a:pPr>
              <a:buNone/>
            </a:pPr>
            <a:r>
              <a:rPr lang="en-US" sz="2400" dirty="0"/>
              <a:t>emotional effect and to</a:t>
            </a:r>
          </a:p>
          <a:p>
            <a:pPr>
              <a:buNone/>
            </a:pPr>
            <a:r>
              <a:rPr lang="en-US" sz="2400" dirty="0"/>
              <a:t>intensify the impact on the</a:t>
            </a:r>
          </a:p>
          <a:p>
            <a:pPr>
              <a:buNone/>
            </a:pPr>
            <a:r>
              <a:rPr lang="en-US" sz="2400" dirty="0"/>
              <a:t>reader.</a:t>
            </a:r>
          </a:p>
        </p:txBody>
      </p:sp>
      <p:sp>
        <p:nvSpPr>
          <p:cNvPr id="10" name="Text Placeholder 9"/>
          <p:cNvSpPr>
            <a:spLocks noGrp="1"/>
          </p:cNvSpPr>
          <p:nvPr>
            <p:ph type="body" sz="quarter" idx="3"/>
          </p:nvPr>
        </p:nvSpPr>
        <p:spPr>
          <a:xfrm>
            <a:off x="4648200" y="1371600"/>
            <a:ext cx="4040188" cy="762000"/>
          </a:xfrm>
        </p:spPr>
        <p:txBody>
          <a:bodyPr/>
          <a:lstStyle/>
          <a:p>
            <a:r>
              <a:rPr lang="en-US" sz="3300" dirty="0">
                <a:solidFill>
                  <a:srgbClr val="00B0F0"/>
                </a:solidFill>
              </a:rPr>
              <a:t>Dialogue</a:t>
            </a:r>
          </a:p>
        </p:txBody>
      </p:sp>
      <p:sp>
        <p:nvSpPr>
          <p:cNvPr id="11" name="Content Placeholder 10"/>
          <p:cNvSpPr>
            <a:spLocks noGrp="1"/>
          </p:cNvSpPr>
          <p:nvPr>
            <p:ph sz="quarter" idx="4"/>
          </p:nvPr>
        </p:nvSpPr>
        <p:spPr>
          <a:xfrm>
            <a:off x="4649788" y="2286000"/>
            <a:ext cx="4038600" cy="4191000"/>
          </a:xfrm>
        </p:spPr>
        <p:txBody>
          <a:bodyPr>
            <a:noAutofit/>
          </a:bodyPr>
          <a:lstStyle/>
          <a:p>
            <a:r>
              <a:rPr lang="en-US" sz="2400" dirty="0"/>
              <a:t>The lines spoken between character in fiction or a play. </a:t>
            </a:r>
          </a:p>
          <a:p>
            <a:pPr>
              <a:buNone/>
            </a:pPr>
            <a:endParaRPr lang="en-US" dirty="0"/>
          </a:p>
          <a:p>
            <a:pPr>
              <a:buNone/>
            </a:pPr>
            <a:endParaRPr 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Sensory Details (techniques)</a:t>
            </a:r>
          </a:p>
        </p:txBody>
      </p:sp>
      <p:sp>
        <p:nvSpPr>
          <p:cNvPr id="3" name="Content Placeholder 2"/>
          <p:cNvSpPr>
            <a:spLocks noGrp="1"/>
          </p:cNvSpPr>
          <p:nvPr>
            <p:ph idx="1"/>
          </p:nvPr>
        </p:nvSpPr>
        <p:spPr/>
        <p:txBody>
          <a:bodyPr>
            <a:normAutofit fontScale="92500"/>
          </a:bodyPr>
          <a:lstStyle/>
          <a:p>
            <a:pPr>
              <a:lnSpc>
                <a:spcPct val="150000"/>
              </a:lnSpc>
            </a:pPr>
            <a:r>
              <a:rPr lang="en-US" sz="2800" u="sng" dirty="0"/>
              <a:t>Sensory details</a:t>
            </a:r>
            <a:r>
              <a:rPr lang="en-US" sz="2800" dirty="0"/>
              <a:t> are details in writing that describe what is seen, heard, smelled, tasted, or touched.</a:t>
            </a:r>
          </a:p>
          <a:p>
            <a:pPr>
              <a:lnSpc>
                <a:spcPct val="150000"/>
              </a:lnSpc>
              <a:buNone/>
            </a:pPr>
            <a:endParaRPr lang="en-US" sz="2800" dirty="0"/>
          </a:p>
          <a:p>
            <a:pPr lvl="1">
              <a:lnSpc>
                <a:spcPct val="150000"/>
              </a:lnSpc>
            </a:pPr>
            <a:r>
              <a:rPr lang="en-US" sz="2400" dirty="0"/>
              <a:t>Writers often use sensory details to enhance the mood and theme in writing.</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Literary Devices (elements and Techniques) of fiction&amp;quot;&quot;/&gt;&lt;property id=&quot;20307&quot; value=&quot;298&quot;/&gt;&lt;/object&gt;&lt;object type=&quot;3&quot; unique_id=&quot;10005&quot;&gt;&lt;property id=&quot;20148&quot; value=&quot;5&quot;/&gt;&lt;property id=&quot;20300&quot; value=&quot;Slide 2 - &amp;quot;Literary Devices of Fiction&amp;quot;&quot;/&gt;&lt;property id=&quot;20307&quot; value=&quot;256&quot;/&gt;&lt;/object&gt;&lt;object type=&quot;3&quot; unique_id=&quot;10006&quot;&gt;&lt;property id=&quot;20148&quot; value=&quot;5&quot;/&gt;&lt;property id=&quot;20300&quot; value=&quot;Slide 3 - &amp;quot;Setting (element)&amp;quot;&quot;/&gt;&lt;property id=&quot;20307&quot; value=&quot;258&quot;/&gt;&lt;/object&gt;&lt;object type=&quot;3&quot; unique_id=&quot;10007&quot;&gt;&lt;property id=&quot;20148&quot; value=&quot;5&quot;/&gt;&lt;property id=&quot;20300&quot; value=&quot;Slide 4 - &amp;quot;Mood (element)&amp;quot;&quot;/&gt;&lt;property id=&quot;20307&quot; value=&quot;268&quot;/&gt;&lt;/object&gt;&lt;object type=&quot;3&quot; unique_id=&quot;10008&quot;&gt;&lt;property id=&quot;20148&quot; value=&quot;5&quot;/&gt;&lt;property id=&quot;20300&quot; value=&quot;Slide 5 - &amp;quot;Plot (element)&amp;quot;&quot;/&gt;&lt;property id=&quot;20307&quot; value=&quot;257&quot;/&gt;&lt;/object&gt;&lt;object type=&quot;3&quot; unique_id=&quot;10009&quot;&gt;&lt;property id=&quot;20148&quot; value=&quot;5&quot;/&gt;&lt;property id=&quot;20300&quot; value=&quot;Slide 6 - &amp;quot;Flashback (technique)&amp;quot;&quot;/&gt;&lt;property id=&quot;20307&quot; value=&quot;262&quot;/&gt;&lt;/object&gt;&lt;object type=&quot;3&quot; unique_id=&quot;10010&quot;&gt;&lt;property id=&quot;20148&quot; value=&quot;5&quot;/&gt;&lt;property id=&quot;20300&quot; value=&quot;Slide 7 - &amp;quot;Foreshadowing (technique)&amp;quot;&quot;/&gt;&lt;property id=&quot;20307&quot; value=&quot;263&quot;/&gt;&lt;/object&gt;&lt;object type=&quot;3&quot; unique_id=&quot;10011&quot;&gt;&lt;property id=&quot;20148&quot; value=&quot;5&quot;/&gt;&lt;property id=&quot;20300&quot; value=&quot;Slide 8 - &amp;quot;Figurative Language (technique)&amp;quot;&quot;/&gt;&lt;property id=&quot;20307&quot; value=&quot;259&quot;/&gt;&lt;/object&gt;&lt;object type=&quot;3&quot; unique_id=&quot;10012&quot;&gt;&lt;property id=&quot;20148&quot; value=&quot;5&quot;/&gt;&lt;property id=&quot;20300&quot; value=&quot;Slide 9 - &amp;quot;Figurative Language&amp;quot;&quot;/&gt;&lt;property id=&quot;20307&quot; value=&quot;270&quot;/&gt;&lt;/object&gt;&lt;object type=&quot;3&quot; unique_id=&quot;10013&quot;&gt;&lt;property id=&quot;20148&quot; value=&quot;5&quot;/&gt;&lt;property id=&quot;20300&quot; value=&quot;Slide 10 - &amp;quot;Figurative Language&amp;quot;&quot;/&gt;&lt;property id=&quot;20307&quot; value=&quot;271&quot;/&gt;&lt;/object&gt;&lt;object type=&quot;3&quot; unique_id=&quot;10014&quot;&gt;&lt;property id=&quot;20148&quot; value=&quot;5&quot;/&gt;&lt;property id=&quot;20300&quot; value=&quot;Slide 11 - &amp;quot;Figurative Language&amp;quot;&quot;/&gt;&lt;property id=&quot;20307&quot; value=&quot;272&quot;/&gt;&lt;/object&gt;&lt;object type=&quot;3&quot; unique_id=&quot;10015&quot;&gt;&lt;property id=&quot;20148&quot; value=&quot;5&quot;/&gt;&lt;property id=&quot;20300&quot; value=&quot;Slide 12 - &amp;quot;Figurative Language&amp;quot;&quot;/&gt;&lt;property id=&quot;20307&quot; value=&quot;273&quot;/&gt;&lt;/object&gt;&lt;object type=&quot;3&quot; unique_id=&quot;10016&quot;&gt;&lt;property id=&quot;20148&quot; value=&quot;5&quot;/&gt;&lt;property id=&quot;20300&quot; value=&quot;Slide 13 - &amp;quot;Rhetorical Device (technique)&amp;quot;&quot;/&gt;&lt;property id=&quot;20307&quot; value=&quot;274&quot;/&gt;&lt;/object&gt;&lt;object type=&quot;3&quot; unique_id=&quot;10017&quot;&gt;&lt;property id=&quot;20148&quot; value=&quot;5&quot;/&gt;&lt;property id=&quot;20300&quot; value=&quot;Slide 14 - &amp;quot;Review: Literary Devices of Fiction&amp;quot;&quot;/&gt;&lt;property id=&quot;20307&quot; value=&quot;275&quot;/&gt;&lt;/object&gt;&lt;object type=&quot;3&quot; unique_id=&quot;10018&quot;&gt;&lt;property id=&quot;20148&quot; value=&quot;5&quot;/&gt;&lt;property id=&quot;20300&quot; value=&quot;Slide 15 - &amp;quot;Types of Characters (element)&amp;quot;&quot;/&gt;&lt;property id=&quot;20307&quot; value=&quot;279&quot;/&gt;&lt;/object&gt;&lt;object type=&quot;3&quot; unique_id=&quot;10019&quot;&gt;&lt;property id=&quot;20148&quot; value=&quot;5&quot;/&gt;&lt;property id=&quot;20300&quot; value=&quot;Slide 16 - &amp;quot;Types of Characters&amp;quot;&quot;/&gt;&lt;property id=&quot;20307&quot; value=&quot;280&quot;/&gt;&lt;/object&gt;&lt;object type=&quot;3&quot; unique_id=&quot;10020&quot;&gt;&lt;property id=&quot;20148&quot; value=&quot;5&quot;/&gt;&lt;property id=&quot;20300&quot; value=&quot;Slide 17 - &amp;quot;Types of Characters&amp;quot;&quot;/&gt;&lt;property id=&quot;20307&quot; value=&quot;281&quot;/&gt;&lt;/object&gt;&lt;object type=&quot;3&quot; unique_id=&quot;10021&quot;&gt;&lt;property id=&quot;20148&quot; value=&quot;5&quot;/&gt;&lt;property id=&quot;20300&quot; value=&quot;Slide 18 - &amp;quot;Conflict (element)&amp;quot;&quot;/&gt;&lt;property id=&quot;20307&quot; value=&quot;282&quot;/&gt;&lt;/object&gt;&lt;object type=&quot;3&quot; unique_id=&quot;10022&quot;&gt;&lt;property id=&quot;20148&quot; value=&quot;5&quot;/&gt;&lt;property id=&quot;20300&quot; value=&quot;Slide 19 - &amp;quot;Types of Conflict &amp;quot;&quot;/&gt;&lt;property id=&quot;20307&quot; value=&quot;283&quot;/&gt;&lt;/object&gt;&lt;object type=&quot;3&quot; unique_id=&quot;10023&quot;&gt;&lt;property id=&quot;20148&quot; value=&quot;5&quot;/&gt;&lt;property id=&quot;20300&quot; value=&quot;Slide 20 - &amp;quot;Characterization&amp;quot;&quot;/&gt;&lt;property id=&quot;20307&quot; value=&quot;261&quot;/&gt;&lt;/object&gt;&lt;object type=&quot;3&quot; unique_id=&quot;10024&quot;&gt;&lt;property id=&quot;20148&quot; value=&quot;5&quot;/&gt;&lt;property id=&quot;20300&quot; value=&quot;Slide 21 - &amp;quot;Characterization&amp;quot;&quot;/&gt;&lt;property id=&quot;20307&quot; value=&quot;276&quot;/&gt;&lt;/object&gt;&lt;object type=&quot;3&quot; unique_id=&quot;10025&quot;&gt;&lt;property id=&quot;20148&quot; value=&quot;5&quot;/&gt;&lt;property id=&quot;20300&quot; value=&quot;Slide 22 - &amp;quot;Characterization&amp;quot;&quot;/&gt;&lt;property id=&quot;20307&quot; value=&quot;277&quot;/&gt;&lt;/object&gt;&lt;object type=&quot;3&quot; unique_id=&quot;10026&quot;&gt;&lt;property id=&quot;20148&quot; value=&quot;5&quot;/&gt;&lt;property id=&quot;20300&quot; value=&quot;Slide 23 - &amp;quot;Characterization&amp;quot;&quot;/&gt;&lt;property id=&quot;20307&quot; value=&quot;278&quot;/&gt;&lt;/object&gt;&lt;object type=&quot;3&quot; unique_id=&quot;10027&quot;&gt;&lt;property id=&quot;20148&quot; value=&quot;5&quot;/&gt;&lt;property id=&quot;20300&quot; value=&quot;Slide 24 - &amp;quot;Character Development&amp;quot;&quot;/&gt;&lt;property id=&quot;20307&quot; value=&quot;284&quot;/&gt;&lt;/object&gt;&lt;object type=&quot;3&quot; unique_id=&quot;10028&quot;&gt;&lt;property id=&quot;20148&quot; value=&quot;5&quot;/&gt;&lt;property id=&quot;20300&quot; value=&quot;Slide 25 - &amp;quot;Character Motivation&amp;quot;&quot;/&gt;&lt;property id=&quot;20307&quot; value=&quot;285&quot;/&gt;&lt;/object&gt;&lt;object type=&quot;3&quot; unique_id=&quot;10029&quot;&gt;&lt;property id=&quot;20148&quot; value=&quot;5&quot;/&gt;&lt;property id=&quot;20300&quot; value=&quot;Slide 26 - &amp;quot;Irony (technique)&amp;quot;&quot;/&gt;&lt;property id=&quot;20307&quot; value=&quot;265&quot;/&gt;&lt;/object&gt;&lt;object type=&quot;3&quot; unique_id=&quot;10030&quot;&gt;&lt;property id=&quot;20148&quot; value=&quot;5&quot;/&gt;&lt;property id=&quot;20300&quot; value=&quot;Slide 27 - &amp;quot;Foreshadowing (technique)&amp;quot;&quot;/&gt;&lt;property id=&quot;20307&quot; value=&quot;290&quot;/&gt;&lt;/object&gt;&lt;object type=&quot;3&quot; unique_id=&quot;10031&quot;&gt;&lt;property id=&quot;20148&quot; value=&quot;5&quot;/&gt;&lt;property id=&quot;20300&quot; value=&quot;Slide 28 - &amp;quot;Imagery and Dialogue (techniques)&amp;quot;&quot;/&gt;&lt;property id=&quot;20307&quot; value=&quot;289&quot;/&gt;&lt;/object&gt;&lt;object type=&quot;3&quot; unique_id=&quot;10032&quot;&gt;&lt;property id=&quot;20148&quot; value=&quot;5&quot;/&gt;&lt;property id=&quot;20300&quot; value=&quot;Slide 29 - &amp;quot;Point of View-Narrator (element)&amp;quot;&quot;/&gt;&lt;property id=&quot;20307&quot; value=&quot;260&quot;/&gt;&lt;/object&gt;&lt;object type=&quot;3&quot; unique_id=&quot;10033&quot;&gt;&lt;property id=&quot;20148&quot; value=&quot;5&quot;/&gt;&lt;property id=&quot;20300&quot; value=&quot;Slide 30 - &amp;quot;Point of View&amp;quot;&quot;/&gt;&lt;property id=&quot;20307&quot; value=&quot;294&quot;/&gt;&lt;/object&gt;&lt;object type=&quot;3&quot; unique_id=&quot;10034&quot;&gt;&lt;property id=&quot;20148&quot; value=&quot;5&quot;/&gt;&lt;property id=&quot;20300&quot; value=&quot;Slide 31 - &amp;quot;Point of View&amp;quot;&quot;/&gt;&lt;property id=&quot;20307&quot; value=&quot;291&quot;/&gt;&lt;/object&gt;&lt;object type=&quot;3&quot; unique_id=&quot;10035&quot;&gt;&lt;property id=&quot;20148&quot; value=&quot;5&quot;/&gt;&lt;property id=&quot;20300&quot; value=&quot;Slide 32 - &amp;quot;Point of View&amp;quot;&quot;/&gt;&lt;property id=&quot;20307&quot; value=&quot;292&quot;/&gt;&lt;/object&gt;&lt;object type=&quot;3&quot; unique_id=&quot;10036&quot;&gt;&lt;property id=&quot;20148&quot; value=&quot;5&quot;/&gt;&lt;property id=&quot;20300&quot; value=&quot;Slide 33 - &amp;quot;Point of View&amp;quot;&quot;/&gt;&lt;property id=&quot;20307&quot; value=&quot;293&quot;/&gt;&lt;/object&gt;&lt;object type=&quot;3&quot; unique_id=&quot;10037&quot;&gt;&lt;property id=&quot;20148&quot; value=&quot;5&quot;/&gt;&lt;property id=&quot;20300&quot; value=&quot;Slide 34 - &amp;quot;Sensory Details&amp;quot;&quot;/&gt;&lt;property id=&quot;20307&quot; value=&quot;297&quot;/&gt;&lt;/object&gt;&lt;object type=&quot;3&quot; unique_id=&quot;10038&quot;&gt;&lt;property id=&quot;20148&quot; value=&quot;5&quot;/&gt;&lt;property id=&quot;20300&quot; value=&quot;Slide 35 - &amp;quot;Allusion&amp;quot;&quot;/&gt;&lt;property id=&quot;20307&quot; value=&quot;299&quot;/&gt;&lt;/object&gt;&lt;object type=&quot;3&quot; unique_id=&quot;10039&quot;&gt;&lt;property id=&quot;20148&quot; value=&quot;5&quot;/&gt;&lt;property id=&quot;20300&quot; value=&quot;Slide 36 - &amp;quot; Theme (element)&amp;quot;&quot;/&gt;&lt;property id=&quot;20307&quot; value=&quot;266&quot;/&gt;&lt;/object&gt;&lt;object type=&quot;3&quot; unique_id=&quot;10040&quot;&gt;&lt;property id=&quot;20148&quot; value=&quot;5&quot;/&gt;&lt;property id=&quot;20300&quot; value=&quot;Slide 37 - &amp;quot;Theme&amp;quot;&quot;/&gt;&lt;property id=&quot;20307&quot; value=&quot;295&quot;/&gt;&lt;/object&gt;&lt;object type=&quot;3&quot; unique_id=&quot;10041&quot;&gt;&lt;property id=&quot;20148&quot; value=&quot;5&quot;/&gt;&lt;property id=&quot;20300&quot; value=&quot;Slide 38 - &amp;quot;Theme&amp;quot;&quot;/&gt;&lt;property id=&quot;20307&quot; value=&quot;296&quot;/&gt;&lt;/objec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Unit_x0020_Index xmlns="4cbef462-143d-494c-b0fb-0f3180b80534">71</Unit_x0020_Index>
    <Year_x0020_at_x0020_a_x0020_Glance xmlns="4cbef462-143d-494c-b0fb-0f3180b80534">29</Year_x0020_at_x0020_a_x0020_Glance>
    <Lesson_x0020_Index xmlns="4cbef462-143d-494c-b0fb-0f3180b80534">93</Lesson_x0020_Index>
    <Status xmlns="4cbef462-143d-494c-b0fb-0f3180b805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B6C01B3F5EA34E8A42CDC85D7062A2" ma:contentTypeVersion="11" ma:contentTypeDescription="Create a new document." ma:contentTypeScope="" ma:versionID="e3c4c2d904e45d28e0738b0f05d483f9">
  <xsd:schema xmlns:xsd="http://www.w3.org/2001/XMLSchema" xmlns:p="http://schemas.microsoft.com/office/2006/metadata/properties" xmlns:ns2="4cbef462-143d-494c-b0fb-0f3180b80534" targetNamespace="http://schemas.microsoft.com/office/2006/metadata/properties" ma:root="true" ma:fieldsID="dc40a125ab857aab83002f01261f90be" ns2:_="">
    <xsd:import namespace="4cbef462-143d-494c-b0fb-0f3180b80534"/>
    <xsd:element name="properties">
      <xsd:complexType>
        <xsd:sequence>
          <xsd:element name="documentManagement">
            <xsd:complexType>
              <xsd:all>
                <xsd:element ref="ns2:Year_x0020_at_x0020_a_x0020_Glance"/>
                <xsd:element ref="ns2:Unit_x0020_Index" minOccurs="0"/>
                <xsd:element ref="ns2:Lesson_x0020_Index"/>
                <xsd:element ref="ns2:Status" minOccurs="0"/>
              </xsd:all>
            </xsd:complexType>
          </xsd:element>
        </xsd:sequence>
      </xsd:complexType>
    </xsd:element>
  </xsd:schema>
  <xsd:schema xmlns:xsd="http://www.w3.org/2001/XMLSchema" xmlns:dms="http://schemas.microsoft.com/office/2006/documentManagement/types" targetNamespace="4cbef462-143d-494c-b0fb-0f3180b80534" elementFormDefault="qualified">
    <xsd:import namespace="http://schemas.microsoft.com/office/2006/documentManagement/types"/>
    <xsd:element name="Year_x0020_at_x0020_a_x0020_Glance" ma:index="8" ma:displayName="Year at a Glance" ma:list="{d69522b1-5532-4777-918f-b3667119a756}" ma:internalName="Year_x0020_at_x0020_a_x0020_Glance" ma:readOnly="false" ma:showField="Title">
      <xsd:simpleType>
        <xsd:restriction base="dms:Lookup"/>
      </xsd:simpleType>
    </xsd:element>
    <xsd:element name="Unit_x0020_Index" ma:index="9" nillable="true" ma:displayName="Unit Index" ma:list="{2c5cadc9-2075-48e1-841d-65646120f853}" ma:internalName="Unit_x0020_Index" ma:readOnly="false" ma:showField="Index">
      <xsd:simpleType>
        <xsd:restriction base="dms:Lookup"/>
      </xsd:simpleType>
    </xsd:element>
    <xsd:element name="Lesson_x0020_Index" ma:index="10" ma:displayName="Lesson Index" ma:list="{48ff5651-741f-48df-905a-3a7b578a5191}" ma:internalName="Lesson_x0020_Index" ma:readOnly="false" ma:showField="Title">
      <xsd:simpleType>
        <xsd:restriction base="dms:Lookup"/>
      </xsd:simpleType>
    </xsd:element>
    <xsd:element name="Status" ma:index="11" nillable="true" ma:displayName="Status" ma:list="{bc8c9d06-a7cf-4702-9732-5ddd9c6a8411}" ma:internalName="Status"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359846C-D277-4179-8CA3-3F0F83EC1725}">
  <ds:schemaRefs>
    <ds:schemaRef ds:uri="http://schemas.microsoft.com/sharepoint/v3/contenttype/forms"/>
  </ds:schemaRefs>
</ds:datastoreItem>
</file>

<file path=customXml/itemProps2.xml><?xml version="1.0" encoding="utf-8"?>
<ds:datastoreItem xmlns:ds="http://schemas.openxmlformats.org/officeDocument/2006/customXml" ds:itemID="{600E8D67-8A6C-4CFF-9C4D-66C132C02507}">
  <ds:schemaRefs>
    <ds:schemaRef ds:uri="http://purl.org/dc/dcmitype/"/>
    <ds:schemaRef ds:uri="http://schemas.openxmlformats.org/package/2006/metadata/core-properties"/>
    <ds:schemaRef ds:uri="http://schemas.microsoft.com/office/2006/metadata/properties"/>
    <ds:schemaRef ds:uri="http://purl.org/dc/elements/1.1/"/>
    <ds:schemaRef ds:uri="4cbef462-143d-494c-b0fb-0f3180b80534"/>
    <ds:schemaRef ds:uri="http://schemas.microsoft.com/office/2006/documentManagement/types"/>
    <ds:schemaRef ds:uri="http://www.w3.org/XML/1998/namespace"/>
    <ds:schemaRef ds:uri="http://purl.org/dc/terms/"/>
  </ds:schemaRefs>
</ds:datastoreItem>
</file>

<file path=customXml/itemProps3.xml><?xml version="1.0" encoding="utf-8"?>
<ds:datastoreItem xmlns:ds="http://schemas.openxmlformats.org/officeDocument/2006/customXml" ds:itemID="{45798FA3-07E5-477B-B1ED-D1132F05AD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ef462-143d-494c-b0fb-0f3180b8053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Ion</Template>
  <TotalTime>1749</TotalTime>
  <Words>1919</Words>
  <Application>Microsoft Office PowerPoint</Application>
  <PresentationFormat>On-screen Show (4:3)</PresentationFormat>
  <Paragraphs>220</Paragraphs>
  <Slides>36</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ＭＳ Ｐゴシック</vt:lpstr>
      <vt:lpstr>Arial</vt:lpstr>
      <vt:lpstr>Calibri</vt:lpstr>
      <vt:lpstr>Century Gothic</vt:lpstr>
      <vt:lpstr>Wingdings</vt:lpstr>
      <vt:lpstr>Wingdings 3</vt:lpstr>
      <vt:lpstr>Ion</vt:lpstr>
      <vt:lpstr>Story Elements  Take notes on the different elements of a fiction story as you go through each slide.</vt:lpstr>
      <vt:lpstr>Literary Devices of Fiction</vt:lpstr>
      <vt:lpstr>Plot (element)</vt:lpstr>
      <vt:lpstr>Elements of Plot</vt:lpstr>
      <vt:lpstr>Setting (element)</vt:lpstr>
      <vt:lpstr>Mood (element)</vt:lpstr>
      <vt:lpstr>Conflict (element)</vt:lpstr>
      <vt:lpstr>Imagery and Dialogue</vt:lpstr>
      <vt:lpstr>Sensory Details (techniques)</vt:lpstr>
      <vt:lpstr>Point of View-Narrator (element)</vt:lpstr>
      <vt:lpstr>Point of View</vt:lpstr>
      <vt:lpstr>Point of View</vt:lpstr>
      <vt:lpstr>Point of View</vt:lpstr>
      <vt:lpstr>Point of View</vt:lpstr>
      <vt:lpstr> Theme (element)</vt:lpstr>
      <vt:lpstr>Theme</vt:lpstr>
      <vt:lpstr>Theme</vt:lpstr>
      <vt:lpstr>Types of Characters (element)</vt:lpstr>
      <vt:lpstr>Types of Characters</vt:lpstr>
      <vt:lpstr>Types of Characters</vt:lpstr>
      <vt:lpstr>Types of Conflict </vt:lpstr>
      <vt:lpstr>Character Development</vt:lpstr>
      <vt:lpstr>Character Motivation</vt:lpstr>
      <vt:lpstr>PowerPoint Presentation</vt:lpstr>
      <vt:lpstr>PowerPoint Presentation</vt:lpstr>
      <vt:lpstr>Types</vt:lpstr>
      <vt:lpstr>Direct Characterization </vt:lpstr>
      <vt:lpstr>Indirect Characterization</vt:lpstr>
      <vt:lpstr>PowerPoint Presentation</vt:lpstr>
      <vt:lpstr>The Difference </vt:lpstr>
      <vt:lpstr>PowerPoint Presentation</vt:lpstr>
      <vt:lpstr>PowerPoint Presentation</vt:lpstr>
      <vt:lpstr>PowerPoint Presentation</vt:lpstr>
      <vt:lpstr>PowerPoint Presentation</vt:lpstr>
      <vt:lpstr>PowerPoint Presentation</vt:lpstr>
      <vt:lpstr>Closing Complete a Vocabulary Study to your Vocabulary Study Unit 1 Sheet for each of the following terms:</vt:lpstr>
    </vt:vector>
  </TitlesOfParts>
  <Company>Education Service Center Region XIII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III Unit 01 Lesson 01 Day 04 PowerPoint - Literary Devices of Fiction</dc:title>
  <dc:creator>Region XIII</dc:creator>
  <cp:lastModifiedBy>Spiller, Yolanda</cp:lastModifiedBy>
  <cp:revision>151</cp:revision>
  <dcterms:created xsi:type="dcterms:W3CDTF">2012-09-17T21:14:43Z</dcterms:created>
  <dcterms:modified xsi:type="dcterms:W3CDTF">2020-10-12T21:51:26Z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0x010100E7B6C01B3F5EA34E8A42CDC85D7062A2</vt:lpwstr>
  </property>
</Properties>
</file>